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quicktime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37" r:id="rId2"/>
    <p:sldId id="535" r:id="rId3"/>
    <p:sldId id="740" r:id="rId4"/>
    <p:sldId id="741" r:id="rId5"/>
    <p:sldId id="708" r:id="rId6"/>
    <p:sldId id="730" r:id="rId7"/>
    <p:sldId id="781" r:id="rId8"/>
    <p:sldId id="721" r:id="rId9"/>
    <p:sldId id="722" r:id="rId10"/>
    <p:sldId id="723" r:id="rId11"/>
    <p:sldId id="544" r:id="rId12"/>
    <p:sldId id="712" r:id="rId13"/>
    <p:sldId id="524" r:id="rId14"/>
    <p:sldId id="736" r:id="rId15"/>
    <p:sldId id="725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47" r:id="rId25"/>
    <p:sldId id="785" r:id="rId26"/>
    <p:sldId id="726" r:id="rId27"/>
    <p:sldId id="727" r:id="rId28"/>
    <p:sldId id="714" r:id="rId29"/>
    <p:sldId id="731" r:id="rId30"/>
    <p:sldId id="728" r:id="rId31"/>
    <p:sldId id="786" r:id="rId32"/>
    <p:sldId id="764" r:id="rId33"/>
    <p:sldId id="732" r:id="rId34"/>
    <p:sldId id="792" r:id="rId35"/>
    <p:sldId id="793" r:id="rId36"/>
    <p:sldId id="776" r:id="rId37"/>
    <p:sldId id="780" r:id="rId38"/>
    <p:sldId id="777" r:id="rId39"/>
    <p:sldId id="778" r:id="rId40"/>
    <p:sldId id="779" r:id="rId41"/>
    <p:sldId id="790" r:id="rId42"/>
    <p:sldId id="719" r:id="rId43"/>
    <p:sldId id="797" r:id="rId44"/>
    <p:sldId id="798" r:id="rId45"/>
    <p:sldId id="799" r:id="rId46"/>
    <p:sldId id="800" r:id="rId47"/>
    <p:sldId id="791" r:id="rId48"/>
    <p:sldId id="540" r:id="rId49"/>
  </p:sldIdLst>
  <p:sldSz cx="9144000" cy="6858000" type="screen4x3"/>
  <p:notesSz cx="6985000" cy="9271000"/>
  <p:defaultTextStyle>
    <a:defPPr>
      <a:defRPr lang="en-US"/>
    </a:defPPr>
    <a:lvl1pPr algn="l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CCCC00"/>
    <a:srgbClr val="FF9900"/>
    <a:srgbClr val="0000FF"/>
    <a:srgbClr val="66FF66"/>
    <a:srgbClr val="00CCFF"/>
    <a:srgbClr val="FFFF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9" autoAdjust="0"/>
    <p:restoredTop sz="95369"/>
  </p:normalViewPr>
  <p:slideViewPr>
    <p:cSldViewPr>
      <p:cViewPr varScale="1">
        <p:scale>
          <a:sx n="103" d="100"/>
          <a:sy n="103" d="100"/>
        </p:scale>
        <p:origin x="64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spcBef>
                <a:spcPct val="20000"/>
              </a:spcBef>
              <a:buFontTx/>
              <a:buAutoNum type="arabicPeriod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20000"/>
              </a:spcBef>
              <a:buFontTx/>
              <a:buAutoNum type="arabicPeriod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spcBef>
                <a:spcPct val="20000"/>
              </a:spcBef>
              <a:buFontTx/>
              <a:buAutoNum type="arabicPeriod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20000"/>
              </a:spcBef>
              <a:buFontTx/>
              <a:buAutoNum type="arabicPeriod"/>
              <a:defRPr sz="1200"/>
            </a:lvl1pPr>
          </a:lstStyle>
          <a:p>
            <a:pPr>
              <a:defRPr/>
            </a:pPr>
            <a:fld id="{5E22E140-5059-0B4C-A103-BB3CF01C7C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CECEDF2-8587-CC42-8E81-CA002BB64BE4}" type="datetime1">
              <a:rPr lang="en-US"/>
              <a:pPr>
                <a:defRPr/>
              </a:pPr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4750" y="695325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3725"/>
            <a:ext cx="5588000" cy="4171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E144E79-2CC7-B244-B63A-337E8EA3B9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44E79-2CC7-B244-B63A-337E8EA3B92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0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44E79-2CC7-B244-B63A-337E8EA3B92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2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TK‘s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A15FE-DAEF-4CDB-9123-2C30B13702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8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Model-free GC?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A15FE-DAEF-4CDB-9123-2C30B13702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1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Model-free GC?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A15FE-DAEF-4CDB-9123-2C30B13702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3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873536-1E71-A343-8255-A124C25A57BA}" type="slidenum">
              <a:rPr lang="en-US"/>
              <a:pPr/>
              <a:t>48</a:t>
            </a:fld>
            <a:endParaRPr lang="en-US"/>
          </a:p>
        </p:txBody>
      </p:sp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436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39AF3AFC-5B1C-7F47-B101-E47B87FD4A2A}" type="slidenum">
              <a:rPr lang="en-US" sz="1200" b="0"/>
              <a:pPr algn="r"/>
              <a:t>48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410872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90DF8-8C92-434D-AA5E-74494D40F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805E5-2122-0946-B07A-1D3D4E235B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E0908-7B55-104F-8E13-C9D23CEBAB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6A39CB-70C8-DF43-B00D-0D702A32EC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EA699-D6E8-F24D-A194-A91D16FB05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450D7-0297-B244-8D8F-F12B7492C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357D6-2DC7-2A45-A518-4F0AD915E9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0DFFB-49DA-5D45-9E68-E72EEDEBD5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B5F7E-5D9D-FA47-A80B-DF3131B51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F088A-FA55-4142-9A12-4F30EBBA76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593F5-C174-B44F-9C9C-6987E6377C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287C5499-67D3-764A-854B-093F1B15C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31800" y="457200"/>
            <a:ext cx="8331200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latin typeface="Arial" charset="0"/>
              </a:rPr>
              <a:t>The 36</a:t>
            </a:r>
            <a:r>
              <a:rPr lang="en-US" b="1" baseline="30000" dirty="0">
                <a:latin typeface="Arial" charset="0"/>
              </a:rPr>
              <a:t>th</a:t>
            </a:r>
            <a:r>
              <a:rPr lang="en-US" b="1" dirty="0">
                <a:latin typeface="Arial" charset="0"/>
              </a:rPr>
              <a:t> New England Statistics Symposium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sz="3200" b="1" cap="small" dirty="0">
                <a:latin typeface="Arial" charset="0"/>
              </a:rPr>
              <a:t>Statistical Models for Neural Spiking Data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sz="2400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sz="2400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sz="2400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sz="2000" b="1" dirty="0">
                <a:latin typeface="Arial" charset="0"/>
              </a:rPr>
              <a:t>Uri Eden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sz="2000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sz="2000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sz="2000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latin typeface="Arial" charset="0"/>
              </a:rPr>
              <a:t>Department of Mathematics and Statistics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latin typeface="Arial" charset="0"/>
              </a:rPr>
              <a:t>Boston University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sz="2000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endParaRPr lang="en-US" sz="2000" b="1" dirty="0">
              <a:latin typeface="Arial" charset="0"/>
            </a:endParaRP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latin typeface="Arial" charset="0"/>
              </a:rPr>
              <a:t>June 3,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058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Point process likelihood</a:t>
            </a:r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381000" y="1828800"/>
            <a:ext cx="8458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Likelihood of any spike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39BD96-DB56-534F-B74F-6EFB6A8B6764}"/>
                  </a:ext>
                </a:extLst>
              </p:cNvPr>
              <p:cNvSpPr/>
              <p:nvPr/>
            </p:nvSpPr>
            <p:spPr>
              <a:xfrm>
                <a:off x="990600" y="2657839"/>
                <a:ext cx="7696200" cy="999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39BD96-DB56-534F-B74F-6EFB6A8B6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657839"/>
                <a:ext cx="7696200" cy="999761"/>
              </a:xfrm>
              <a:prstGeom prst="rect">
                <a:avLst/>
              </a:prstGeom>
              <a:blipFill>
                <a:blip r:embed="rId2"/>
                <a:stretch>
                  <a:fillRect t="-123750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561A2AE-1A3B-7E4E-BE4A-E2AFC81B744C}"/>
              </a:ext>
            </a:extLst>
          </p:cNvPr>
          <p:cNvGrpSpPr/>
          <p:nvPr/>
        </p:nvGrpSpPr>
        <p:grpSpPr>
          <a:xfrm>
            <a:off x="3886200" y="3505200"/>
            <a:ext cx="2285999" cy="1519130"/>
            <a:chOff x="3886200" y="3505200"/>
            <a:chExt cx="2285999" cy="1519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383855-BEDC-7B43-9BD2-3E531382298D}"/>
                    </a:ext>
                  </a:extLst>
                </p:cNvPr>
                <p:cNvSpPr txBox="1"/>
                <p:nvPr/>
              </p:nvSpPr>
              <p:spPr>
                <a:xfrm>
                  <a:off x="3886200" y="4267200"/>
                  <a:ext cx="2285999" cy="757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Likelihood of spike at 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383855-BEDC-7B43-9BD2-3E5313822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0" y="4267200"/>
                  <a:ext cx="2285999" cy="757130"/>
                </a:xfrm>
                <a:prstGeom prst="rect">
                  <a:avLst/>
                </a:prstGeom>
                <a:blipFill>
                  <a:blip r:embed="rId3"/>
                  <a:stretch>
                    <a:fillRect t="-11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F0D07CD-DFA6-3745-820F-1A1C5ED12069}"/>
                </a:ext>
              </a:extLst>
            </p:cNvPr>
            <p:cNvCxnSpPr>
              <a:cxnSpLocks/>
              <a:stCxn id="3" idx="0"/>
            </p:cNvCxnSpPr>
            <p:nvPr/>
          </p:nvCxnSpPr>
          <p:spPr bwMode="auto">
            <a:xfrm flipV="1">
              <a:off x="5029200" y="3505200"/>
              <a:ext cx="609600" cy="762000"/>
            </a:xfrm>
            <a:prstGeom prst="straightConnector1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7CA228-66AA-A64F-872D-849395E8D183}"/>
              </a:ext>
            </a:extLst>
          </p:cNvPr>
          <p:cNvGrpSpPr/>
          <p:nvPr/>
        </p:nvGrpSpPr>
        <p:grpSpPr>
          <a:xfrm>
            <a:off x="5771146" y="3505200"/>
            <a:ext cx="3352800" cy="2359765"/>
            <a:chOff x="5771146" y="3505200"/>
            <a:chExt cx="3352800" cy="23597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9B8786-B3B7-EE4A-A433-97B9AA6964C2}"/>
                    </a:ext>
                  </a:extLst>
                </p:cNvPr>
                <p:cNvSpPr txBox="1"/>
                <p:nvPr/>
              </p:nvSpPr>
              <p:spPr>
                <a:xfrm>
                  <a:off x="5771146" y="5107835"/>
                  <a:ext cx="3352800" cy="757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Probability of no additional spikes in </a:t>
                  </a:r>
                  <a14:m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[0,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9B8786-B3B7-EE4A-A433-97B9AA696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146" y="5107835"/>
                  <a:ext cx="3352800" cy="757130"/>
                </a:xfrm>
                <a:prstGeom prst="rect">
                  <a:avLst/>
                </a:prstGeom>
                <a:blipFill>
                  <a:blip r:embed="rId4"/>
                  <a:stretch>
                    <a:fillRect l="-1887" t="-9836" r="-755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D0B6841-80B1-0B49-9135-C3AD0D88E7C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47546" y="3505200"/>
              <a:ext cx="0" cy="1560883"/>
            </a:xfrm>
            <a:prstGeom prst="straightConnector1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65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Freeform 2"/>
          <p:cNvSpPr>
            <a:spLocks/>
          </p:cNvSpPr>
          <p:nvPr/>
        </p:nvSpPr>
        <p:spPr bwMode="auto">
          <a:xfrm>
            <a:off x="3425825" y="3713162"/>
            <a:ext cx="4933950" cy="1163638"/>
          </a:xfrm>
          <a:custGeom>
            <a:avLst/>
            <a:gdLst>
              <a:gd name="T0" fmla="*/ 22682200 w 3108"/>
              <a:gd name="T1" fmla="*/ 877014752 h 733"/>
              <a:gd name="T2" fmla="*/ 90725625 w 3108"/>
              <a:gd name="T3" fmla="*/ 645160277 h 733"/>
              <a:gd name="T4" fmla="*/ 252015625 w 3108"/>
              <a:gd name="T5" fmla="*/ 483870208 h 733"/>
              <a:gd name="T6" fmla="*/ 529232813 w 3108"/>
              <a:gd name="T7" fmla="*/ 277217307 h 733"/>
              <a:gd name="T8" fmla="*/ 690522813 w 3108"/>
              <a:gd name="T9" fmla="*/ 183972279 h 733"/>
              <a:gd name="T10" fmla="*/ 829132200 w 3108"/>
              <a:gd name="T11" fmla="*/ 138609447 h 733"/>
              <a:gd name="T12" fmla="*/ 897175625 w 3108"/>
              <a:gd name="T13" fmla="*/ 115927237 h 733"/>
              <a:gd name="T14" fmla="*/ 1335682813 w 3108"/>
              <a:gd name="T15" fmla="*/ 0 h 733"/>
              <a:gd name="T16" fmla="*/ 2147483647 w 3108"/>
              <a:gd name="T17" fmla="*/ 93246615 h 733"/>
              <a:gd name="T18" fmla="*/ 2147483647 w 3108"/>
              <a:gd name="T19" fmla="*/ 209173852 h 733"/>
              <a:gd name="T20" fmla="*/ 2147483647 w 3108"/>
              <a:gd name="T21" fmla="*/ 393144544 h 733"/>
              <a:gd name="T22" fmla="*/ 2147483647 w 3108"/>
              <a:gd name="T23" fmla="*/ 554434613 h 733"/>
              <a:gd name="T24" fmla="*/ 2147483647 w 3108"/>
              <a:gd name="T25" fmla="*/ 783769724 h 733"/>
              <a:gd name="T26" fmla="*/ 2147483647 w 3108"/>
              <a:gd name="T27" fmla="*/ 1129030485 h 733"/>
              <a:gd name="T28" fmla="*/ 2147483647 w 3108"/>
              <a:gd name="T29" fmla="*/ 1612900693 h 733"/>
              <a:gd name="T30" fmla="*/ 2147483647 w 3108"/>
              <a:gd name="T31" fmla="*/ 1683465098 h 733"/>
              <a:gd name="T32" fmla="*/ 1703625625 w 3108"/>
              <a:gd name="T33" fmla="*/ 1774190762 h 733"/>
              <a:gd name="T34" fmla="*/ 345262200 w 3108"/>
              <a:gd name="T35" fmla="*/ 1660784476 h 733"/>
              <a:gd name="T36" fmla="*/ 229335013 w 3108"/>
              <a:gd name="T37" fmla="*/ 1544857239 h 733"/>
              <a:gd name="T38" fmla="*/ 138609388 w 3108"/>
              <a:gd name="T39" fmla="*/ 1428930001 h 733"/>
              <a:gd name="T40" fmla="*/ 45362813 w 3108"/>
              <a:gd name="T41" fmla="*/ 1199594890 h 733"/>
              <a:gd name="T42" fmla="*/ 0 w 3108"/>
              <a:gd name="T43" fmla="*/ 1038304821 h 733"/>
              <a:gd name="T44" fmla="*/ 22682200 w 3108"/>
              <a:gd name="T45" fmla="*/ 877014752 h 73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108"/>
              <a:gd name="T70" fmla="*/ 0 h 733"/>
              <a:gd name="T71" fmla="*/ 3108 w 3108"/>
              <a:gd name="T72" fmla="*/ 733 h 733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108" h="733">
                <a:moveTo>
                  <a:pt x="9" y="348"/>
                </a:moveTo>
                <a:cubicBezTo>
                  <a:pt x="19" y="318"/>
                  <a:pt x="22" y="284"/>
                  <a:pt x="36" y="256"/>
                </a:cubicBezTo>
                <a:cubicBezTo>
                  <a:pt x="49" y="231"/>
                  <a:pt x="80" y="210"/>
                  <a:pt x="100" y="192"/>
                </a:cubicBezTo>
                <a:cubicBezTo>
                  <a:pt x="144" y="153"/>
                  <a:pt x="160" y="138"/>
                  <a:pt x="210" y="110"/>
                </a:cubicBezTo>
                <a:cubicBezTo>
                  <a:pt x="248" y="88"/>
                  <a:pt x="228" y="92"/>
                  <a:pt x="274" y="73"/>
                </a:cubicBezTo>
                <a:cubicBezTo>
                  <a:pt x="292" y="66"/>
                  <a:pt x="311" y="61"/>
                  <a:pt x="329" y="55"/>
                </a:cubicBezTo>
                <a:cubicBezTo>
                  <a:pt x="338" y="52"/>
                  <a:pt x="356" y="46"/>
                  <a:pt x="356" y="46"/>
                </a:cubicBezTo>
                <a:cubicBezTo>
                  <a:pt x="399" y="5"/>
                  <a:pt x="475" y="5"/>
                  <a:pt x="530" y="0"/>
                </a:cubicBezTo>
                <a:cubicBezTo>
                  <a:pt x="876" y="43"/>
                  <a:pt x="1248" y="32"/>
                  <a:pt x="1591" y="37"/>
                </a:cubicBezTo>
                <a:cubicBezTo>
                  <a:pt x="1793" y="62"/>
                  <a:pt x="2000" y="71"/>
                  <a:pt x="2203" y="83"/>
                </a:cubicBezTo>
                <a:cubicBezTo>
                  <a:pt x="2410" y="112"/>
                  <a:pt x="2619" y="122"/>
                  <a:pt x="2825" y="156"/>
                </a:cubicBezTo>
                <a:cubicBezTo>
                  <a:pt x="2887" y="177"/>
                  <a:pt x="2946" y="200"/>
                  <a:pt x="3008" y="220"/>
                </a:cubicBezTo>
                <a:cubicBezTo>
                  <a:pt x="3090" y="273"/>
                  <a:pt x="3044" y="241"/>
                  <a:pt x="3090" y="311"/>
                </a:cubicBezTo>
                <a:cubicBezTo>
                  <a:pt x="3108" y="368"/>
                  <a:pt x="3106" y="349"/>
                  <a:pt x="3090" y="448"/>
                </a:cubicBezTo>
                <a:cubicBezTo>
                  <a:pt x="3062" y="619"/>
                  <a:pt x="2910" y="617"/>
                  <a:pt x="2770" y="640"/>
                </a:cubicBezTo>
                <a:cubicBezTo>
                  <a:pt x="2644" y="661"/>
                  <a:pt x="2703" y="659"/>
                  <a:pt x="2496" y="668"/>
                </a:cubicBezTo>
                <a:cubicBezTo>
                  <a:pt x="1895" y="733"/>
                  <a:pt x="1268" y="700"/>
                  <a:pt x="676" y="704"/>
                </a:cubicBezTo>
                <a:cubicBezTo>
                  <a:pt x="503" y="697"/>
                  <a:pt x="305" y="715"/>
                  <a:pt x="137" y="659"/>
                </a:cubicBezTo>
                <a:cubicBezTo>
                  <a:pt x="122" y="644"/>
                  <a:pt x="98" y="634"/>
                  <a:pt x="91" y="613"/>
                </a:cubicBezTo>
                <a:cubicBezTo>
                  <a:pt x="79" y="575"/>
                  <a:pt x="90" y="590"/>
                  <a:pt x="55" y="567"/>
                </a:cubicBezTo>
                <a:cubicBezTo>
                  <a:pt x="45" y="532"/>
                  <a:pt x="38" y="506"/>
                  <a:pt x="18" y="476"/>
                </a:cubicBezTo>
                <a:cubicBezTo>
                  <a:pt x="13" y="454"/>
                  <a:pt x="0" y="434"/>
                  <a:pt x="0" y="412"/>
                </a:cubicBezTo>
                <a:cubicBezTo>
                  <a:pt x="0" y="411"/>
                  <a:pt x="9" y="362"/>
                  <a:pt x="9" y="348"/>
                </a:cubicBezTo>
                <a:close/>
              </a:path>
            </a:pathLst>
          </a:custGeom>
          <a:solidFill>
            <a:srgbClr val="99CC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Freeform 3"/>
          <p:cNvSpPr>
            <a:spLocks/>
          </p:cNvSpPr>
          <p:nvPr/>
        </p:nvSpPr>
        <p:spPr bwMode="auto">
          <a:xfrm>
            <a:off x="3776889" y="2514599"/>
            <a:ext cx="3476625" cy="1258887"/>
          </a:xfrm>
          <a:custGeom>
            <a:avLst/>
            <a:gdLst>
              <a:gd name="T0" fmla="*/ 294237668 w 2880"/>
              <a:gd name="T1" fmla="*/ 15120938 h 684"/>
              <a:gd name="T2" fmla="*/ 622564418 w 2880"/>
              <a:gd name="T3" fmla="*/ 221773750 h 684"/>
              <a:gd name="T4" fmla="*/ 1098010002 w 2880"/>
              <a:gd name="T5" fmla="*/ 60483750 h 684"/>
              <a:gd name="T6" fmla="*/ 1706222180 w 2880"/>
              <a:gd name="T7" fmla="*/ 105846563 h 684"/>
              <a:gd name="T8" fmla="*/ 2147483647 w 2880"/>
              <a:gd name="T9" fmla="*/ 199093138 h 684"/>
              <a:gd name="T10" fmla="*/ 2147483647 w 2880"/>
              <a:gd name="T11" fmla="*/ 83165950 h 684"/>
              <a:gd name="T12" fmla="*/ 2147483647 w 2880"/>
              <a:gd name="T13" fmla="*/ 176410938 h 684"/>
              <a:gd name="T14" fmla="*/ 2147483647 w 2880"/>
              <a:gd name="T15" fmla="*/ 289818763 h 684"/>
              <a:gd name="T16" fmla="*/ 2147483647 w 2880"/>
              <a:gd name="T17" fmla="*/ 451108763 h 684"/>
              <a:gd name="T18" fmla="*/ 2147483647 w 2880"/>
              <a:gd name="T19" fmla="*/ 982860938 h 684"/>
              <a:gd name="T20" fmla="*/ 2147483647 w 2880"/>
              <a:gd name="T21" fmla="*/ 1118949375 h 684"/>
              <a:gd name="T22" fmla="*/ 2147483647 w 2880"/>
              <a:gd name="T23" fmla="*/ 1189513750 h 684"/>
              <a:gd name="T24" fmla="*/ 2147483647 w 2880"/>
              <a:gd name="T25" fmla="*/ 1396166563 h 684"/>
              <a:gd name="T26" fmla="*/ 2147483647 w 2880"/>
              <a:gd name="T27" fmla="*/ 1489413138 h 684"/>
              <a:gd name="T28" fmla="*/ 2147483647 w 2880"/>
              <a:gd name="T29" fmla="*/ 1512093750 h 684"/>
              <a:gd name="T30" fmla="*/ 2147483647 w 2880"/>
              <a:gd name="T31" fmla="*/ 1628020938 h 684"/>
              <a:gd name="T32" fmla="*/ 2147483647 w 2880"/>
              <a:gd name="T33" fmla="*/ 1580138763 h 684"/>
              <a:gd name="T34" fmla="*/ 2147483647 w 2880"/>
              <a:gd name="T35" fmla="*/ 1512093750 h 684"/>
              <a:gd name="T36" fmla="*/ 2147483647 w 2880"/>
              <a:gd name="T37" fmla="*/ 1373485950 h 684"/>
              <a:gd name="T38" fmla="*/ 2147483647 w 2880"/>
              <a:gd name="T39" fmla="*/ 1305440938 h 684"/>
              <a:gd name="T40" fmla="*/ 1952018525 w 2880"/>
              <a:gd name="T41" fmla="*/ 1418848763 h 684"/>
              <a:gd name="T42" fmla="*/ 1442483859 w 2880"/>
              <a:gd name="T43" fmla="*/ 1512093750 h 684"/>
              <a:gd name="T44" fmla="*/ 787625227 w 2880"/>
              <a:gd name="T45" fmla="*/ 1628020938 h 684"/>
              <a:gd name="T46" fmla="*/ 64588430 w 2880"/>
              <a:gd name="T47" fmla="*/ 1441529375 h 684"/>
              <a:gd name="T48" fmla="*/ 0 w 2880"/>
              <a:gd name="T49" fmla="*/ 1189513750 h 684"/>
              <a:gd name="T50" fmla="*/ 197355023 w 2880"/>
              <a:gd name="T51" fmla="*/ 221773750 h 684"/>
              <a:gd name="T52" fmla="*/ 261943453 w 2880"/>
              <a:gd name="T53" fmla="*/ 105846563 h 684"/>
              <a:gd name="T54" fmla="*/ 294237668 w 2880"/>
              <a:gd name="T55" fmla="*/ 15120938 h 68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880"/>
              <a:gd name="T85" fmla="*/ 0 h 684"/>
              <a:gd name="T86" fmla="*/ 2880 w 2880"/>
              <a:gd name="T87" fmla="*/ 684 h 68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880" h="684">
                <a:moveTo>
                  <a:pt x="164" y="6"/>
                </a:moveTo>
                <a:cubicBezTo>
                  <a:pt x="228" y="27"/>
                  <a:pt x="280" y="71"/>
                  <a:pt x="347" y="88"/>
                </a:cubicBezTo>
                <a:cubicBezTo>
                  <a:pt x="439" y="58"/>
                  <a:pt x="514" y="35"/>
                  <a:pt x="612" y="24"/>
                </a:cubicBezTo>
                <a:cubicBezTo>
                  <a:pt x="710" y="0"/>
                  <a:pt x="851" y="35"/>
                  <a:pt x="951" y="42"/>
                </a:cubicBezTo>
                <a:cubicBezTo>
                  <a:pt x="1103" y="67"/>
                  <a:pt x="1255" y="72"/>
                  <a:pt x="1408" y="79"/>
                </a:cubicBezTo>
                <a:cubicBezTo>
                  <a:pt x="1616" y="73"/>
                  <a:pt x="1815" y="62"/>
                  <a:pt x="2020" y="33"/>
                </a:cubicBezTo>
                <a:cubicBezTo>
                  <a:pt x="2244" y="38"/>
                  <a:pt x="2442" y="55"/>
                  <a:pt x="2660" y="70"/>
                </a:cubicBezTo>
                <a:cubicBezTo>
                  <a:pt x="2718" y="79"/>
                  <a:pt x="2761" y="97"/>
                  <a:pt x="2816" y="115"/>
                </a:cubicBezTo>
                <a:cubicBezTo>
                  <a:pt x="2845" y="135"/>
                  <a:pt x="2860" y="150"/>
                  <a:pt x="2880" y="179"/>
                </a:cubicBezTo>
                <a:cubicBezTo>
                  <a:pt x="2875" y="240"/>
                  <a:pt x="2875" y="332"/>
                  <a:pt x="2843" y="390"/>
                </a:cubicBezTo>
                <a:cubicBezTo>
                  <a:pt x="2833" y="409"/>
                  <a:pt x="2819" y="426"/>
                  <a:pt x="2807" y="444"/>
                </a:cubicBezTo>
                <a:cubicBezTo>
                  <a:pt x="2801" y="453"/>
                  <a:pt x="2788" y="472"/>
                  <a:pt x="2788" y="472"/>
                </a:cubicBezTo>
                <a:cubicBezTo>
                  <a:pt x="2773" y="516"/>
                  <a:pt x="2735" y="533"/>
                  <a:pt x="2697" y="554"/>
                </a:cubicBezTo>
                <a:cubicBezTo>
                  <a:pt x="2678" y="565"/>
                  <a:pt x="2660" y="579"/>
                  <a:pt x="2642" y="591"/>
                </a:cubicBezTo>
                <a:cubicBezTo>
                  <a:pt x="2632" y="598"/>
                  <a:pt x="2618" y="596"/>
                  <a:pt x="2606" y="600"/>
                </a:cubicBezTo>
                <a:cubicBezTo>
                  <a:pt x="2557" y="615"/>
                  <a:pt x="2509" y="633"/>
                  <a:pt x="2459" y="646"/>
                </a:cubicBezTo>
                <a:cubicBezTo>
                  <a:pt x="2231" y="618"/>
                  <a:pt x="2582" y="659"/>
                  <a:pt x="2222" y="627"/>
                </a:cubicBezTo>
                <a:cubicBezTo>
                  <a:pt x="2170" y="622"/>
                  <a:pt x="2119" y="606"/>
                  <a:pt x="2066" y="600"/>
                </a:cubicBezTo>
                <a:cubicBezTo>
                  <a:pt x="1986" y="569"/>
                  <a:pt x="1896" y="554"/>
                  <a:pt x="1810" y="545"/>
                </a:cubicBezTo>
                <a:cubicBezTo>
                  <a:pt x="1716" y="521"/>
                  <a:pt x="1626" y="523"/>
                  <a:pt x="1527" y="518"/>
                </a:cubicBezTo>
                <a:cubicBezTo>
                  <a:pt x="1378" y="527"/>
                  <a:pt x="1235" y="545"/>
                  <a:pt x="1088" y="563"/>
                </a:cubicBezTo>
                <a:cubicBezTo>
                  <a:pt x="1001" y="591"/>
                  <a:pt x="895" y="589"/>
                  <a:pt x="804" y="600"/>
                </a:cubicBezTo>
                <a:cubicBezTo>
                  <a:pt x="682" y="614"/>
                  <a:pt x="561" y="634"/>
                  <a:pt x="439" y="646"/>
                </a:cubicBezTo>
                <a:cubicBezTo>
                  <a:pt x="271" y="640"/>
                  <a:pt x="148" y="684"/>
                  <a:pt x="36" y="572"/>
                </a:cubicBezTo>
                <a:cubicBezTo>
                  <a:pt x="27" y="535"/>
                  <a:pt x="9" y="509"/>
                  <a:pt x="0" y="472"/>
                </a:cubicBezTo>
                <a:cubicBezTo>
                  <a:pt x="10" y="345"/>
                  <a:pt x="10" y="183"/>
                  <a:pt x="110" y="88"/>
                </a:cubicBezTo>
                <a:cubicBezTo>
                  <a:pt x="131" y="22"/>
                  <a:pt x="101" y="96"/>
                  <a:pt x="146" y="42"/>
                </a:cubicBezTo>
                <a:cubicBezTo>
                  <a:pt x="155" y="32"/>
                  <a:pt x="158" y="18"/>
                  <a:pt x="164" y="6"/>
                </a:cubicBezTo>
                <a:close/>
              </a:path>
            </a:pathLst>
          </a:custGeom>
          <a:solidFill>
            <a:srgbClr val="CC99FF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1" name="Freeform 4"/>
          <p:cNvSpPr>
            <a:spLocks/>
          </p:cNvSpPr>
          <p:nvPr/>
        </p:nvSpPr>
        <p:spPr bwMode="auto">
          <a:xfrm>
            <a:off x="3124200" y="1295400"/>
            <a:ext cx="4267200" cy="1255713"/>
          </a:xfrm>
          <a:custGeom>
            <a:avLst/>
            <a:gdLst>
              <a:gd name="T0" fmla="*/ 0 w 3100"/>
              <a:gd name="T1" fmla="*/ 737626475 h 823"/>
              <a:gd name="T2" fmla="*/ 34105940 w 3100"/>
              <a:gd name="T3" fmla="*/ 470022457 h 823"/>
              <a:gd name="T4" fmla="*/ 121266941 w 3100"/>
              <a:gd name="T5" fmla="*/ 344797257 h 823"/>
              <a:gd name="T6" fmla="*/ 397906764 w 3100"/>
              <a:gd name="T7" fmla="*/ 30877034 h 823"/>
              <a:gd name="T8" fmla="*/ 623388365 w 3100"/>
              <a:gd name="T9" fmla="*/ 63469823 h 823"/>
              <a:gd name="T10" fmla="*/ 987189190 w 3100"/>
              <a:gd name="T11" fmla="*/ 219572057 h 823"/>
              <a:gd name="T12" fmla="*/ 1750792241 w 3100"/>
              <a:gd name="T13" fmla="*/ 408267080 h 823"/>
              <a:gd name="T14" fmla="*/ 2147483647 w 3100"/>
              <a:gd name="T15" fmla="*/ 329358085 h 823"/>
              <a:gd name="T16" fmla="*/ 2147483647 w 3100"/>
              <a:gd name="T17" fmla="*/ 283041879 h 823"/>
              <a:gd name="T18" fmla="*/ 2147483647 w 3100"/>
              <a:gd name="T19" fmla="*/ 250450401 h 823"/>
              <a:gd name="T20" fmla="*/ 2147483647 w 3100"/>
              <a:gd name="T21" fmla="*/ 188695023 h 823"/>
              <a:gd name="T22" fmla="*/ 2147483647 w 3100"/>
              <a:gd name="T23" fmla="*/ 109786028 h 823"/>
              <a:gd name="T24" fmla="*/ 2147483647 w 3100"/>
              <a:gd name="T25" fmla="*/ 0 h 823"/>
              <a:gd name="T26" fmla="*/ 2147483647 w 3100"/>
              <a:gd name="T27" fmla="*/ 15439172 h 823"/>
              <a:gd name="T28" fmla="*/ 2147483647 w 3100"/>
              <a:gd name="T29" fmla="*/ 109786028 h 823"/>
              <a:gd name="T30" fmla="*/ 2147483647 w 3100"/>
              <a:gd name="T31" fmla="*/ 204134195 h 823"/>
              <a:gd name="T32" fmla="*/ 2147483647 w 3100"/>
              <a:gd name="T33" fmla="*/ 485460320 h 823"/>
              <a:gd name="T34" fmla="*/ 2147483647 w 3100"/>
              <a:gd name="T35" fmla="*/ 579808486 h 823"/>
              <a:gd name="T36" fmla="*/ 2147483647 w 3100"/>
              <a:gd name="T37" fmla="*/ 627839137 h 823"/>
              <a:gd name="T38" fmla="*/ 2147483647 w 3100"/>
              <a:gd name="T39" fmla="*/ 1066984560 h 823"/>
              <a:gd name="T40" fmla="*/ 2147483647 w 3100"/>
              <a:gd name="T41" fmla="*/ 1161331417 h 823"/>
              <a:gd name="T42" fmla="*/ 2147483647 w 3100"/>
              <a:gd name="T43" fmla="*/ 1192209760 h 823"/>
              <a:gd name="T44" fmla="*/ 2147483647 w 3100"/>
              <a:gd name="T45" fmla="*/ 1253963828 h 823"/>
              <a:gd name="T46" fmla="*/ 2147483647 w 3100"/>
              <a:gd name="T47" fmla="*/ 1286556617 h 823"/>
              <a:gd name="T48" fmla="*/ 2147483647 w 3100"/>
              <a:gd name="T49" fmla="*/ 1301995789 h 823"/>
              <a:gd name="T50" fmla="*/ 2147483647 w 3100"/>
              <a:gd name="T51" fmla="*/ 1411781817 h 823"/>
              <a:gd name="T52" fmla="*/ 2147483647 w 3100"/>
              <a:gd name="T53" fmla="*/ 1317434961 h 823"/>
              <a:gd name="T54" fmla="*/ 2147483647 w 3100"/>
              <a:gd name="T55" fmla="*/ 1286556617 h 823"/>
              <a:gd name="T56" fmla="*/ 2147483647 w 3100"/>
              <a:gd name="T57" fmla="*/ 1223086794 h 823"/>
              <a:gd name="T58" fmla="*/ 555175109 w 3100"/>
              <a:gd name="T59" fmla="*/ 1286556617 h 823"/>
              <a:gd name="T60" fmla="*/ 174320626 w 3100"/>
              <a:gd name="T61" fmla="*/ 1161331417 h 823"/>
              <a:gd name="T62" fmla="*/ 155372882 w 3100"/>
              <a:gd name="T63" fmla="*/ 1113300766 h 823"/>
              <a:gd name="T64" fmla="*/ 70107343 w 3100"/>
              <a:gd name="T65" fmla="*/ 1034391771 h 823"/>
              <a:gd name="T66" fmla="*/ 0 w 3100"/>
              <a:gd name="T67" fmla="*/ 893728709 h 823"/>
              <a:gd name="T68" fmla="*/ 0 w 3100"/>
              <a:gd name="T69" fmla="*/ 737626475 h 82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100"/>
              <a:gd name="T106" fmla="*/ 0 h 823"/>
              <a:gd name="T107" fmla="*/ 3100 w 3100"/>
              <a:gd name="T108" fmla="*/ 823 h 82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100" h="823">
                <a:moveTo>
                  <a:pt x="0" y="430"/>
                </a:moveTo>
                <a:cubicBezTo>
                  <a:pt x="6" y="378"/>
                  <a:pt x="8" y="325"/>
                  <a:pt x="18" y="274"/>
                </a:cubicBezTo>
                <a:cubicBezTo>
                  <a:pt x="24" y="246"/>
                  <a:pt x="50" y="226"/>
                  <a:pt x="64" y="201"/>
                </a:cubicBezTo>
                <a:cubicBezTo>
                  <a:pt x="103" y="128"/>
                  <a:pt x="122" y="40"/>
                  <a:pt x="210" y="18"/>
                </a:cubicBezTo>
                <a:cubicBezTo>
                  <a:pt x="250" y="24"/>
                  <a:pt x="293" y="19"/>
                  <a:pt x="329" y="37"/>
                </a:cubicBezTo>
                <a:cubicBezTo>
                  <a:pt x="390" y="67"/>
                  <a:pt x="456" y="107"/>
                  <a:pt x="521" y="128"/>
                </a:cubicBezTo>
                <a:cubicBezTo>
                  <a:pt x="651" y="169"/>
                  <a:pt x="788" y="222"/>
                  <a:pt x="924" y="238"/>
                </a:cubicBezTo>
                <a:cubicBezTo>
                  <a:pt x="1090" y="232"/>
                  <a:pt x="1202" y="229"/>
                  <a:pt x="1353" y="192"/>
                </a:cubicBezTo>
                <a:cubicBezTo>
                  <a:pt x="1378" y="186"/>
                  <a:pt x="1401" y="170"/>
                  <a:pt x="1426" y="165"/>
                </a:cubicBezTo>
                <a:cubicBezTo>
                  <a:pt x="1472" y="156"/>
                  <a:pt x="1564" y="146"/>
                  <a:pt x="1564" y="146"/>
                </a:cubicBezTo>
                <a:cubicBezTo>
                  <a:pt x="1617" y="128"/>
                  <a:pt x="1675" y="128"/>
                  <a:pt x="1728" y="110"/>
                </a:cubicBezTo>
                <a:cubicBezTo>
                  <a:pt x="1782" y="91"/>
                  <a:pt x="1837" y="75"/>
                  <a:pt x="1893" y="64"/>
                </a:cubicBezTo>
                <a:cubicBezTo>
                  <a:pt x="1960" y="19"/>
                  <a:pt x="2042" y="11"/>
                  <a:pt x="2121" y="0"/>
                </a:cubicBezTo>
                <a:cubicBezTo>
                  <a:pt x="2270" y="3"/>
                  <a:pt x="2420" y="4"/>
                  <a:pt x="2569" y="9"/>
                </a:cubicBezTo>
                <a:cubicBezTo>
                  <a:pt x="2645" y="12"/>
                  <a:pt x="2714" y="52"/>
                  <a:pt x="2789" y="64"/>
                </a:cubicBezTo>
                <a:cubicBezTo>
                  <a:pt x="2952" y="174"/>
                  <a:pt x="2754" y="46"/>
                  <a:pt x="2889" y="119"/>
                </a:cubicBezTo>
                <a:cubicBezTo>
                  <a:pt x="2958" y="156"/>
                  <a:pt x="3025" y="220"/>
                  <a:pt x="3072" y="283"/>
                </a:cubicBezTo>
                <a:cubicBezTo>
                  <a:pt x="3078" y="301"/>
                  <a:pt x="3084" y="320"/>
                  <a:pt x="3090" y="338"/>
                </a:cubicBezTo>
                <a:cubicBezTo>
                  <a:pt x="3093" y="347"/>
                  <a:pt x="3100" y="366"/>
                  <a:pt x="3100" y="366"/>
                </a:cubicBezTo>
                <a:cubicBezTo>
                  <a:pt x="3094" y="469"/>
                  <a:pt x="3092" y="531"/>
                  <a:pt x="3072" y="622"/>
                </a:cubicBezTo>
                <a:cubicBezTo>
                  <a:pt x="3068" y="640"/>
                  <a:pt x="3073" y="661"/>
                  <a:pt x="3063" y="677"/>
                </a:cubicBezTo>
                <a:cubicBezTo>
                  <a:pt x="3056" y="689"/>
                  <a:pt x="3038" y="689"/>
                  <a:pt x="3026" y="695"/>
                </a:cubicBezTo>
                <a:cubicBezTo>
                  <a:pt x="2973" y="748"/>
                  <a:pt x="3029" y="702"/>
                  <a:pt x="2953" y="731"/>
                </a:cubicBezTo>
                <a:cubicBezTo>
                  <a:pt x="2943" y="735"/>
                  <a:pt x="2936" y="746"/>
                  <a:pt x="2926" y="750"/>
                </a:cubicBezTo>
                <a:cubicBezTo>
                  <a:pt x="2911" y="756"/>
                  <a:pt x="2895" y="756"/>
                  <a:pt x="2880" y="759"/>
                </a:cubicBezTo>
                <a:cubicBezTo>
                  <a:pt x="2834" y="790"/>
                  <a:pt x="2776" y="802"/>
                  <a:pt x="2725" y="823"/>
                </a:cubicBezTo>
                <a:cubicBezTo>
                  <a:pt x="2521" y="816"/>
                  <a:pt x="2330" y="801"/>
                  <a:pt x="2130" y="768"/>
                </a:cubicBezTo>
                <a:cubicBezTo>
                  <a:pt x="2051" y="742"/>
                  <a:pt x="2128" y="765"/>
                  <a:pt x="1948" y="750"/>
                </a:cubicBezTo>
                <a:cubicBezTo>
                  <a:pt x="1850" y="742"/>
                  <a:pt x="1753" y="723"/>
                  <a:pt x="1655" y="713"/>
                </a:cubicBezTo>
                <a:cubicBezTo>
                  <a:pt x="1200" y="719"/>
                  <a:pt x="747" y="728"/>
                  <a:pt x="293" y="750"/>
                </a:cubicBezTo>
                <a:cubicBezTo>
                  <a:pt x="51" y="722"/>
                  <a:pt x="180" y="765"/>
                  <a:pt x="92" y="677"/>
                </a:cubicBezTo>
                <a:cubicBezTo>
                  <a:pt x="89" y="668"/>
                  <a:pt x="88" y="657"/>
                  <a:pt x="82" y="649"/>
                </a:cubicBezTo>
                <a:cubicBezTo>
                  <a:pt x="69" y="632"/>
                  <a:pt x="37" y="603"/>
                  <a:pt x="37" y="603"/>
                </a:cubicBezTo>
                <a:cubicBezTo>
                  <a:pt x="27" y="573"/>
                  <a:pt x="10" y="551"/>
                  <a:pt x="0" y="521"/>
                </a:cubicBezTo>
                <a:cubicBezTo>
                  <a:pt x="10" y="404"/>
                  <a:pt x="25" y="378"/>
                  <a:pt x="0" y="430"/>
                </a:cubicBezTo>
                <a:close/>
              </a:path>
            </a:pathLst>
          </a:custGeom>
          <a:solidFill>
            <a:srgbClr val="FF99CC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2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Generalized Linear Spiking Models</a:t>
            </a:r>
          </a:p>
        </p:txBody>
      </p:sp>
      <p:sp>
        <p:nvSpPr>
          <p:cNvPr id="2458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8600" y="5029200"/>
            <a:ext cx="8686800" cy="1828800"/>
          </a:xfrm>
        </p:spPr>
        <p:txBody>
          <a:bodyPr/>
          <a:lstStyle/>
          <a:p>
            <a:pPr eaLnBrk="1" hangingPunct="1"/>
            <a:r>
              <a:rPr lang="en-US" sz="2200" dirty="0">
                <a:latin typeface="Arial" charset="0"/>
              </a:rPr>
              <a:t>By selecting appropriate sets of basis functions we can capture arbitrary functional relations.</a:t>
            </a:r>
          </a:p>
          <a:p>
            <a:pPr eaLnBrk="1" hangingPunct="1"/>
            <a:r>
              <a:rPr lang="en-US" sz="2200" dirty="0">
                <a:latin typeface="Arial" charset="0"/>
              </a:rPr>
              <a:t>Find parameters that maximize likelihood of observed spiking. 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207963" y="6423025"/>
            <a:ext cx="8783637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Ctr="1">
            <a:prstTxWarp prst="textNoShape">
              <a:avLst/>
            </a:prstTxWarp>
            <a:spAutoFit/>
          </a:bodyPr>
          <a:lstStyle/>
          <a:p>
            <a:pPr algn="ctr" hangingPunct="0">
              <a:lnSpc>
                <a:spcPct val="97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Truccolo W, Eden UT, Fellows MR, Donoghue JP, Brown EN. (2004) </a:t>
            </a:r>
            <a:r>
              <a:rPr lang="en-US" sz="1400" i="1">
                <a:solidFill>
                  <a:srgbClr val="000000"/>
                </a:solidFill>
                <a:latin typeface="Arial" charset="0"/>
              </a:rPr>
              <a:t>J. Neurophys</a:t>
            </a:r>
            <a:r>
              <a:rPr lang="en-US" sz="1400">
                <a:solidFill>
                  <a:srgbClr val="000000"/>
                </a:solidFill>
                <a:latin typeface="Arial" charset="0"/>
              </a:rPr>
              <a:t> 93:1074-1089 </a:t>
            </a:r>
            <a:endParaRPr lang="en-GB" sz="1400">
              <a:solidFill>
                <a:srgbClr val="00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8388" y="1371600"/>
                <a:ext cx="6920612" cy="1061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𝐼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Behavioral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variables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88" y="1371600"/>
                <a:ext cx="6920612" cy="1061253"/>
              </a:xfrm>
              <a:prstGeom prst="rect">
                <a:avLst/>
              </a:prstGeom>
              <a:blipFill rotWithShape="0">
                <a:blip r:embed="rId2"/>
                <a:stretch>
                  <a:fillRect t="-4598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19714" y="2627313"/>
                <a:ext cx="3643177" cy="972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charset="0"/>
                            </a:rPr>
                            <m:t>Spiking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charset="0"/>
                            </a:rPr>
                            <m:t>history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714" y="2627313"/>
                <a:ext cx="3643177" cy="972382"/>
              </a:xfrm>
              <a:prstGeom prst="rect">
                <a:avLst/>
              </a:prstGeom>
              <a:blipFill rotWithShape="0">
                <a:blip r:embed="rId3"/>
                <a:stretch>
                  <a:fillRect t="-4375" b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25753" y="3811874"/>
                <a:ext cx="4870308" cy="936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Ensemble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activity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753" y="3811874"/>
                <a:ext cx="4870308" cy="936603"/>
              </a:xfrm>
              <a:prstGeom prst="rect">
                <a:avLst/>
              </a:prstGeom>
              <a:blipFill rotWithShape="0">
                <a:blip r:embed="rId4"/>
                <a:stretch>
                  <a:fillRect t="-4545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45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Multivariate point process models for sorted neurons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2" y="2133600"/>
            <a:ext cx="7848600" cy="3581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>
                <a:latin typeface="Arial" charset="0"/>
              </a:rPr>
              <a:t>When</a:t>
            </a:r>
          </a:p>
          <a:p>
            <a:pPr marL="400050" lvl="1" indent="0" eaLnBrk="1" hangingPunct="1">
              <a:buNone/>
            </a:pPr>
            <a:r>
              <a:rPr lang="en-US" sz="2400" dirty="0">
                <a:latin typeface="Arial" charset="0"/>
              </a:rPr>
              <a:t>1) neural identities of spikes are known with certainty, and</a:t>
            </a:r>
          </a:p>
          <a:p>
            <a:pPr marL="400050" lvl="1" indent="0" eaLnBrk="1" hangingPunct="1">
              <a:buNone/>
            </a:pPr>
            <a:r>
              <a:rPr lang="en-US" sz="2400" dirty="0">
                <a:latin typeface="Arial" charset="0"/>
              </a:rPr>
              <a:t>2) neurons do not fire exactly simultaneously or with precise temporal spacing,</a:t>
            </a:r>
          </a:p>
          <a:p>
            <a:pPr marL="0" indent="0" eaLnBrk="1" hangingPunct="1">
              <a:buNone/>
            </a:pPr>
            <a:r>
              <a:rPr lang="en-US" sz="2400" dirty="0">
                <a:latin typeface="Arial" charset="0"/>
              </a:rPr>
              <a:t>Then the joint distribution of the population spiking can be modeled by fitting separate models for each neuron as a function of the history of the full ensemble. </a:t>
            </a:r>
          </a:p>
          <a:p>
            <a:pPr eaLnBrk="1" hangingPunct="1">
              <a:buNone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4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3B4923-126D-1347-8DE0-159F8DA6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" y="0"/>
            <a:ext cx="9144000" cy="6858000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762000"/>
            <a:ext cx="2286000" cy="76200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Spike Sorting</a:t>
            </a:r>
          </a:p>
        </p:txBody>
      </p:sp>
    </p:spTree>
    <p:extLst>
      <p:ext uri="{BB962C8B-B14F-4D97-AF65-F5344CB8AC3E}">
        <p14:creationId xmlns:p14="http://schemas.microsoft.com/office/powerpoint/2010/main" val="252078623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609600" y="3317875"/>
            <a:ext cx="1600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5F5F5F"/>
                </a:solidFill>
              </a:rPr>
              <a:t>Biological Signal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</a:rPr>
              <a:t>Multivariate Point Process Model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010025" y="1905000"/>
            <a:ext cx="12477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/>
              <a:t>Neuron 1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5338763" y="2105025"/>
            <a:ext cx="381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021138" y="3602038"/>
            <a:ext cx="12477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/>
              <a:t>Neuron 2</a:t>
            </a:r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5349875" y="3802063"/>
            <a:ext cx="381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4010025" y="5202238"/>
            <a:ext cx="12477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/>
              <a:t>Neuron C</a:t>
            </a:r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5338763" y="5402263"/>
            <a:ext cx="381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055812" y="2082800"/>
            <a:ext cx="1906588" cy="3340100"/>
            <a:chOff x="1200" y="1488"/>
            <a:chExt cx="1201" cy="2104"/>
          </a:xfrm>
        </p:grpSpPr>
        <p:sp>
          <p:nvSpPr>
            <p:cNvPr id="25642" name="Line 17"/>
            <p:cNvSpPr>
              <a:spLocks noChangeShapeType="1"/>
            </p:cNvSpPr>
            <p:nvPr/>
          </p:nvSpPr>
          <p:spPr bwMode="auto">
            <a:xfrm>
              <a:off x="1920" y="1489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3" name="Line 18"/>
            <p:cNvSpPr>
              <a:spLocks noChangeShapeType="1"/>
            </p:cNvSpPr>
            <p:nvPr/>
          </p:nvSpPr>
          <p:spPr bwMode="auto">
            <a:xfrm>
              <a:off x="1921" y="2565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4" name="Line 19"/>
            <p:cNvSpPr>
              <a:spLocks noChangeShapeType="1"/>
            </p:cNvSpPr>
            <p:nvPr/>
          </p:nvSpPr>
          <p:spPr bwMode="auto">
            <a:xfrm>
              <a:off x="1920" y="3591"/>
              <a:ext cx="48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5" name="Line 20"/>
            <p:cNvSpPr>
              <a:spLocks noChangeShapeType="1"/>
            </p:cNvSpPr>
            <p:nvPr/>
          </p:nvSpPr>
          <p:spPr bwMode="auto">
            <a:xfrm>
              <a:off x="1920" y="1488"/>
              <a:ext cx="0" cy="210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6" name="Line 21"/>
            <p:cNvSpPr>
              <a:spLocks noChangeShapeType="1"/>
            </p:cNvSpPr>
            <p:nvPr/>
          </p:nvSpPr>
          <p:spPr bwMode="auto">
            <a:xfrm flipH="1">
              <a:off x="1200" y="2564"/>
              <a:ext cx="76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617" name="Text Box 22"/>
          <p:cNvSpPr txBox="1">
            <a:spLocks noChangeArrowheads="1"/>
          </p:cNvSpPr>
          <p:nvPr/>
        </p:nvSpPr>
        <p:spPr bwMode="auto">
          <a:xfrm>
            <a:off x="1066800" y="3302000"/>
            <a:ext cx="6096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/>
              <a:t>?</a:t>
            </a:r>
          </a:p>
        </p:txBody>
      </p:sp>
      <p:sp>
        <p:nvSpPr>
          <p:cNvPr id="25618" name="Text Box 23"/>
          <p:cNvSpPr txBox="1">
            <a:spLocks noChangeArrowheads="1"/>
          </p:cNvSpPr>
          <p:nvPr/>
        </p:nvSpPr>
        <p:spPr bwMode="auto">
          <a:xfrm>
            <a:off x="3581400" y="4597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/>
              <a:t>…</a:t>
            </a:r>
          </a:p>
        </p:txBody>
      </p:sp>
      <p:sp>
        <p:nvSpPr>
          <p:cNvPr id="25619" name="Line 24"/>
          <p:cNvSpPr>
            <a:spLocks noChangeShapeType="1"/>
          </p:cNvSpPr>
          <p:nvPr/>
        </p:nvSpPr>
        <p:spPr bwMode="auto">
          <a:xfrm flipV="1">
            <a:off x="3124200" y="4826000"/>
            <a:ext cx="1524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20" name="Line 25"/>
          <p:cNvSpPr>
            <a:spLocks noChangeShapeType="1"/>
          </p:cNvSpPr>
          <p:nvPr/>
        </p:nvSpPr>
        <p:spPr bwMode="auto">
          <a:xfrm flipV="1">
            <a:off x="3124200" y="4978400"/>
            <a:ext cx="1524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791200" y="2006600"/>
            <a:ext cx="1370013" cy="182563"/>
            <a:chOff x="3552" y="1440"/>
            <a:chExt cx="863" cy="115"/>
          </a:xfrm>
        </p:grpSpPr>
        <p:sp>
          <p:nvSpPr>
            <p:cNvPr id="25633" name="Rectangle 27"/>
            <p:cNvSpPr>
              <a:spLocks noChangeArrowheads="1"/>
            </p:cNvSpPr>
            <p:nvPr/>
          </p:nvSpPr>
          <p:spPr bwMode="auto">
            <a:xfrm>
              <a:off x="3552" y="1547"/>
              <a:ext cx="863" cy="8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4" name="Rectangle 28"/>
            <p:cNvSpPr>
              <a:spLocks noChangeArrowheads="1"/>
            </p:cNvSpPr>
            <p:nvPr/>
          </p:nvSpPr>
          <p:spPr bwMode="auto">
            <a:xfrm>
              <a:off x="3675" y="1440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5" name="Rectangle 29"/>
            <p:cNvSpPr>
              <a:spLocks noChangeArrowheads="1"/>
            </p:cNvSpPr>
            <p:nvPr/>
          </p:nvSpPr>
          <p:spPr bwMode="auto">
            <a:xfrm>
              <a:off x="3744" y="1440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6" name="Rectangle 30"/>
            <p:cNvSpPr>
              <a:spLocks noChangeArrowheads="1"/>
            </p:cNvSpPr>
            <p:nvPr/>
          </p:nvSpPr>
          <p:spPr bwMode="auto">
            <a:xfrm>
              <a:off x="3822" y="1440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7" name="Rectangle 31"/>
            <p:cNvSpPr>
              <a:spLocks noChangeArrowheads="1"/>
            </p:cNvSpPr>
            <p:nvPr/>
          </p:nvSpPr>
          <p:spPr bwMode="auto">
            <a:xfrm>
              <a:off x="4312" y="1440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8" name="Rectangle 32"/>
            <p:cNvSpPr>
              <a:spLocks noChangeArrowheads="1"/>
            </p:cNvSpPr>
            <p:nvPr/>
          </p:nvSpPr>
          <p:spPr bwMode="auto">
            <a:xfrm>
              <a:off x="4177" y="1440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9" name="Rectangle 33"/>
            <p:cNvSpPr>
              <a:spLocks noChangeArrowheads="1"/>
            </p:cNvSpPr>
            <p:nvPr/>
          </p:nvSpPr>
          <p:spPr bwMode="auto">
            <a:xfrm>
              <a:off x="4103" y="1440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0" name="Rectangle 34"/>
            <p:cNvSpPr>
              <a:spLocks noChangeArrowheads="1"/>
            </p:cNvSpPr>
            <p:nvPr/>
          </p:nvSpPr>
          <p:spPr bwMode="auto">
            <a:xfrm>
              <a:off x="4270" y="1440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1" name="Rectangle 35"/>
            <p:cNvSpPr>
              <a:spLocks noChangeArrowheads="1"/>
            </p:cNvSpPr>
            <p:nvPr/>
          </p:nvSpPr>
          <p:spPr bwMode="auto">
            <a:xfrm>
              <a:off x="4383" y="1440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791200" y="3683000"/>
            <a:ext cx="1370013" cy="182563"/>
            <a:chOff x="3552" y="2496"/>
            <a:chExt cx="863" cy="115"/>
          </a:xfrm>
        </p:grpSpPr>
        <p:sp>
          <p:nvSpPr>
            <p:cNvPr id="25629" name="Rectangle 37"/>
            <p:cNvSpPr>
              <a:spLocks noChangeArrowheads="1"/>
            </p:cNvSpPr>
            <p:nvPr/>
          </p:nvSpPr>
          <p:spPr bwMode="auto">
            <a:xfrm>
              <a:off x="3552" y="2603"/>
              <a:ext cx="863" cy="8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0" name="Rectangle 38"/>
            <p:cNvSpPr>
              <a:spLocks noChangeArrowheads="1"/>
            </p:cNvSpPr>
            <p:nvPr/>
          </p:nvSpPr>
          <p:spPr bwMode="auto">
            <a:xfrm>
              <a:off x="3786" y="2496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1" name="Rectangle 39"/>
            <p:cNvSpPr>
              <a:spLocks noChangeArrowheads="1"/>
            </p:cNvSpPr>
            <p:nvPr/>
          </p:nvSpPr>
          <p:spPr bwMode="auto">
            <a:xfrm>
              <a:off x="3822" y="2496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32" name="Rectangle 40"/>
            <p:cNvSpPr>
              <a:spLocks noChangeArrowheads="1"/>
            </p:cNvSpPr>
            <p:nvPr/>
          </p:nvSpPr>
          <p:spPr bwMode="auto">
            <a:xfrm>
              <a:off x="4270" y="2496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5791200" y="5303838"/>
            <a:ext cx="1370013" cy="182562"/>
            <a:chOff x="3552" y="3517"/>
            <a:chExt cx="863" cy="115"/>
          </a:xfrm>
        </p:grpSpPr>
        <p:sp>
          <p:nvSpPr>
            <p:cNvPr id="25625" name="Rectangle 42"/>
            <p:cNvSpPr>
              <a:spLocks noChangeArrowheads="1"/>
            </p:cNvSpPr>
            <p:nvPr/>
          </p:nvSpPr>
          <p:spPr bwMode="auto">
            <a:xfrm>
              <a:off x="3552" y="3624"/>
              <a:ext cx="863" cy="8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26" name="Rectangle 43"/>
            <p:cNvSpPr>
              <a:spLocks noChangeArrowheads="1"/>
            </p:cNvSpPr>
            <p:nvPr/>
          </p:nvSpPr>
          <p:spPr bwMode="auto">
            <a:xfrm>
              <a:off x="3675" y="3517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27" name="Rectangle 44"/>
            <p:cNvSpPr>
              <a:spLocks noChangeArrowheads="1"/>
            </p:cNvSpPr>
            <p:nvPr/>
          </p:nvSpPr>
          <p:spPr bwMode="auto">
            <a:xfrm>
              <a:off x="4177" y="3517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28" name="Rectangle 45"/>
            <p:cNvSpPr>
              <a:spLocks noChangeArrowheads="1"/>
            </p:cNvSpPr>
            <p:nvPr/>
          </p:nvSpPr>
          <p:spPr bwMode="auto">
            <a:xfrm>
              <a:off x="4383" y="3517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2BC618-C795-474F-AA60-A5AB023A7C21}"/>
              </a:ext>
            </a:extLst>
          </p:cNvPr>
          <p:cNvGrpSpPr/>
          <p:nvPr/>
        </p:nvGrpSpPr>
        <p:grpSpPr>
          <a:xfrm>
            <a:off x="3503612" y="2176463"/>
            <a:ext cx="1908175" cy="3142297"/>
            <a:chOff x="3503612" y="2176463"/>
            <a:chExt cx="1908175" cy="3142297"/>
          </a:xfrm>
        </p:grpSpPr>
        <p:sp>
          <p:nvSpPr>
            <p:cNvPr id="25607" name="Line 7"/>
            <p:cNvSpPr>
              <a:spLocks noChangeShapeType="1"/>
            </p:cNvSpPr>
            <p:nvPr/>
          </p:nvSpPr>
          <p:spPr bwMode="auto">
            <a:xfrm flipV="1">
              <a:off x="3505200" y="2209800"/>
              <a:ext cx="1587" cy="310896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none" w="lg" len="lg"/>
              <a:tailEnd type="non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7">
              <a:extLst>
                <a:ext uri="{FF2B5EF4-FFF2-40B4-BE49-F238E27FC236}">
                  <a16:creationId xmlns:a16="http://schemas.microsoft.com/office/drawing/2014/main" id="{B48F5488-65A1-1946-95E7-8ED1386DC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1787" y="2176463"/>
              <a:ext cx="0" cy="4540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7">
              <a:extLst>
                <a:ext uri="{FF2B5EF4-FFF2-40B4-BE49-F238E27FC236}">
                  <a16:creationId xmlns:a16="http://schemas.microsoft.com/office/drawing/2014/main" id="{F0217CF9-2B9F-8744-A0E7-E9D1C2A8DE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81400" y="2644776"/>
              <a:ext cx="1813560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9">
              <a:extLst>
                <a:ext uri="{FF2B5EF4-FFF2-40B4-BE49-F238E27FC236}">
                  <a16:creationId xmlns:a16="http://schemas.microsoft.com/office/drawing/2014/main" id="{0F1E94C7-DCF2-884F-968D-B65886A4C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1296" y="2209800"/>
              <a:ext cx="4572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9">
              <a:extLst>
                <a:ext uri="{FF2B5EF4-FFF2-40B4-BE49-F238E27FC236}">
                  <a16:creationId xmlns:a16="http://schemas.microsoft.com/office/drawing/2014/main" id="{B9C0C6E8-7C56-0642-B846-D062D8C0F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0440" y="3680691"/>
              <a:ext cx="4572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9">
              <a:extLst>
                <a:ext uri="{FF2B5EF4-FFF2-40B4-BE49-F238E27FC236}">
                  <a16:creationId xmlns:a16="http://schemas.microsoft.com/office/drawing/2014/main" id="{D9A332D9-6043-D04A-9061-D3156D6DF9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3612" y="5318760"/>
              <a:ext cx="4572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6FB05F-9A23-724F-9152-7111AE712C40}"/>
              </a:ext>
            </a:extLst>
          </p:cNvPr>
          <p:cNvGrpSpPr/>
          <p:nvPr/>
        </p:nvGrpSpPr>
        <p:grpSpPr>
          <a:xfrm>
            <a:off x="3557530" y="3889375"/>
            <a:ext cx="1854257" cy="454025"/>
            <a:chOff x="3557530" y="3889375"/>
            <a:chExt cx="1854257" cy="454025"/>
          </a:xfrm>
        </p:grpSpPr>
        <p:sp>
          <p:nvSpPr>
            <p:cNvPr id="56" name="Line 7">
              <a:extLst>
                <a:ext uri="{FF2B5EF4-FFF2-40B4-BE49-F238E27FC236}">
                  <a16:creationId xmlns:a16="http://schemas.microsoft.com/office/drawing/2014/main" id="{275204C8-2909-BA4A-9ADC-4BDD6A0AE1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1787" y="3889375"/>
              <a:ext cx="0" cy="4540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7">
              <a:extLst>
                <a:ext uri="{FF2B5EF4-FFF2-40B4-BE49-F238E27FC236}">
                  <a16:creationId xmlns:a16="http://schemas.microsoft.com/office/drawing/2014/main" id="{BEE8FFD0-267F-BA48-A466-4B2F00A12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57530" y="4341813"/>
              <a:ext cx="1813560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0F3B7D-0EE6-4944-8F45-D345620FB486}"/>
              </a:ext>
            </a:extLst>
          </p:cNvPr>
          <p:cNvGrpSpPr/>
          <p:nvPr/>
        </p:nvGrpSpPr>
        <p:grpSpPr>
          <a:xfrm>
            <a:off x="3506724" y="5318760"/>
            <a:ext cx="1898904" cy="604203"/>
            <a:chOff x="3511296" y="5318760"/>
            <a:chExt cx="1898904" cy="604203"/>
          </a:xfrm>
        </p:grpSpPr>
        <p:sp>
          <p:nvSpPr>
            <p:cNvPr id="67" name="Line 7">
              <a:extLst>
                <a:ext uri="{FF2B5EF4-FFF2-40B4-BE49-F238E27FC236}">
                  <a16:creationId xmlns:a16="http://schemas.microsoft.com/office/drawing/2014/main" id="{AB9EA804-C1D1-4445-808D-5BDE9B1CF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0200" y="5468938"/>
              <a:ext cx="0" cy="4540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7">
              <a:extLst>
                <a:ext uri="{FF2B5EF4-FFF2-40B4-BE49-F238E27FC236}">
                  <a16:creationId xmlns:a16="http://schemas.microsoft.com/office/drawing/2014/main" id="{F6150DE9-873A-E842-B5AD-E1FE4520B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55943" y="5921376"/>
              <a:ext cx="1813560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7">
              <a:extLst>
                <a:ext uri="{FF2B5EF4-FFF2-40B4-BE49-F238E27FC236}">
                  <a16:creationId xmlns:a16="http://schemas.microsoft.com/office/drawing/2014/main" id="{48C3FFA5-8993-4041-8F07-8236CB632F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11296" y="5318760"/>
              <a:ext cx="0" cy="59436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none" w="lg" len="lg"/>
              <a:tailEnd type="none" w="lg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28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058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Multivariate point process likelihood</a:t>
            </a:r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381000" y="1828800"/>
            <a:ext cx="8458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Likelihood of any spike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39BD96-DB56-534F-B74F-6EFB6A8B6764}"/>
                  </a:ext>
                </a:extLst>
              </p:cNvPr>
              <p:cNvSpPr/>
              <p:nvPr/>
            </p:nvSpPr>
            <p:spPr>
              <a:xfrm>
                <a:off x="321198" y="2523775"/>
                <a:ext cx="7696200" cy="479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39BD96-DB56-534F-B74F-6EFB6A8B6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8" y="2523775"/>
                <a:ext cx="7696200" cy="47923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383855-BEDC-7B43-9BD2-3E531382298D}"/>
                  </a:ext>
                </a:extLst>
              </p:cNvPr>
              <p:cNvSpPr txBox="1"/>
              <p:nvPr/>
            </p:nvSpPr>
            <p:spPr>
              <a:xfrm>
                <a:off x="2858002" y="4822455"/>
                <a:ext cx="2542673" cy="1090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Likelihood of spike from neuron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at time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383855-BEDC-7B43-9BD2-3E5313822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002" y="4822455"/>
                <a:ext cx="2542673" cy="1090683"/>
              </a:xfrm>
              <a:prstGeom prst="rect">
                <a:avLst/>
              </a:prstGeom>
              <a:blipFill>
                <a:blip r:embed="rId3"/>
                <a:stretch>
                  <a:fillRect l="-995" t="-8046" r="-3980" b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B8786-B3B7-EE4A-A433-97B9AA6964C2}"/>
                  </a:ext>
                </a:extLst>
              </p:cNvPr>
              <p:cNvSpPr txBox="1"/>
              <p:nvPr/>
            </p:nvSpPr>
            <p:spPr>
              <a:xfrm>
                <a:off x="5362575" y="5521732"/>
                <a:ext cx="3352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Probability of no additional spikes in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B8786-B3B7-EE4A-A433-97B9AA696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575" y="5521732"/>
                <a:ext cx="3352800" cy="757130"/>
              </a:xfrm>
              <a:prstGeom prst="rect">
                <a:avLst/>
              </a:prstGeom>
              <a:blipFill>
                <a:blip r:embed="rId4"/>
                <a:stretch>
                  <a:fillRect l="-1887" t="-11667" r="-75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0D07CD-DFA6-3745-820F-1A1C5ED12069}"/>
              </a:ext>
            </a:extLst>
          </p:cNvPr>
          <p:cNvCxnSpPr>
            <a:cxnSpLocks/>
            <a:stCxn id="3" idx="0"/>
          </p:cNvCxnSpPr>
          <p:nvPr/>
        </p:nvCxnSpPr>
        <p:spPr bwMode="auto">
          <a:xfrm flipV="1">
            <a:off x="4129339" y="4060455"/>
            <a:ext cx="737937" cy="762000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0B6841-80B1-0B49-9135-C3AD0D88E7C3}"/>
              </a:ext>
            </a:extLst>
          </p:cNvPr>
          <p:cNvCxnSpPr>
            <a:cxnSpLocks/>
          </p:cNvCxnSpPr>
          <p:nvPr/>
        </p:nvCxnSpPr>
        <p:spPr bwMode="auto">
          <a:xfrm flipV="1">
            <a:off x="7038975" y="3919097"/>
            <a:ext cx="0" cy="1560883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1839D9-D742-244C-AB3E-A8170EF87BB4}"/>
                  </a:ext>
                </a:extLst>
              </p:cNvPr>
              <p:cNvSpPr/>
              <p:nvPr/>
            </p:nvSpPr>
            <p:spPr>
              <a:xfrm>
                <a:off x="2472547" y="3031584"/>
                <a:ext cx="5544851" cy="1028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sSubSup>
                                                <m:sSubSup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p>
                                              </m:sSubSup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e>
                                      </m:nary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71839D9-D742-244C-AB3E-A8170EF87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547" y="3031584"/>
                <a:ext cx="5544851" cy="1028871"/>
              </a:xfrm>
              <a:prstGeom prst="rect">
                <a:avLst/>
              </a:prstGeom>
              <a:blipFill>
                <a:blip r:embed="rId5"/>
                <a:stretch>
                  <a:fillRect l="-12586" t="-118293" b="-17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199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27529" y="341784"/>
            <a:ext cx="7772400" cy="1143000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Example: Directed connectivity in crab STG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783844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Analysis question: Detect and estimate the structure of coordinated activity between neurons and brain areas. </a:t>
            </a:r>
          </a:p>
          <a:p>
            <a:pPr marL="457200" indent="-457200">
              <a:buAutoNum type="arabicPeriod"/>
            </a:pPr>
            <a:endParaRPr lang="en-US" sz="2000" b="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0" dirty="0">
                <a:latin typeface="Arial" charset="0"/>
                <a:ea typeface="Arial" charset="0"/>
                <a:cs typeface="Arial" charset="0"/>
              </a:rPr>
              <a:t>Common approach: Granger causality analysis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b="0" dirty="0">
                <a:latin typeface="Arial" charset="0"/>
                <a:ea typeface="Arial" charset="0"/>
                <a:cs typeface="Arial" charset="0"/>
              </a:rPr>
              <a:t>Linear time-series models for each signal given its own past activity and that of other signals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One signal is causal of another in the Granger sense if its inclusion leads to significant improvement in prediction accuracy </a:t>
            </a:r>
            <a:endParaRPr lang="en-US" sz="2000" b="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000" b="0" dirty="0">
                <a:latin typeface="Arial" charset="0"/>
                <a:ea typeface="Arial" charset="0"/>
                <a:cs typeface="Arial" charset="0"/>
              </a:rPr>
              <a:t>Note: not the same as physical causality between signals</a:t>
            </a:r>
          </a:p>
          <a:p>
            <a:pPr marL="914400" lvl="1" indent="-457200">
              <a:buFont typeface="Arial" charset="0"/>
              <a:buChar char="•"/>
            </a:pPr>
            <a:endParaRPr lang="en-US" sz="2000" b="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As with many statistical methods, researchers often learn a step-by-step recipe to perform this analysis. </a:t>
            </a:r>
            <a:r>
              <a:rPr lang="en-US" sz="2000" b="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914400" lvl="1" indent="-457200">
              <a:buFont typeface="Arial" charset="0"/>
              <a:buChar char="•"/>
            </a:pPr>
            <a:endParaRPr lang="en-US" sz="2000" b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2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3" y="116632"/>
            <a:ext cx="5807649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971600" y="4469069"/>
            <a:ext cx="4968552" cy="2200291"/>
            <a:chOff x="848477" y="4680857"/>
            <a:chExt cx="4731635" cy="1988503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9"/>
            <a:stretch/>
          </p:blipFill>
          <p:spPr bwMode="auto">
            <a:xfrm>
              <a:off x="848477" y="4680857"/>
              <a:ext cx="4731635" cy="1988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047411" y="4680857"/>
              <a:ext cx="532701" cy="1564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2" descr="C:\Users\Felipe\Desktop\MDS_Comparison_Page_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78" t="81521" r="28848" b="9678"/>
          <a:stretch/>
        </p:blipFill>
        <p:spPr bwMode="auto">
          <a:xfrm>
            <a:off x="6735335" y="1846639"/>
            <a:ext cx="1597551" cy="15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Felipe\Desktop\MDS_Comparison_Page_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27" t="47665" r="18452" b="43362"/>
          <a:stretch/>
        </p:blipFill>
        <p:spPr bwMode="auto">
          <a:xfrm>
            <a:off x="6709113" y="4078888"/>
            <a:ext cx="1649995" cy="151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747805" y="3733014"/>
            <a:ext cx="15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linear Granger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30927" y="1486598"/>
            <a:ext cx="100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anatomy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Arial" charset="0"/>
                <a:ea typeface="Arial" charset="0"/>
                <a:cs typeface="Arial" charset="0"/>
              </a:rPr>
              <a:t>Granger causality (GC) </a:t>
            </a:r>
            <a:r>
              <a:rPr lang="de-DE" sz="3200" dirty="0" err="1">
                <a:latin typeface="Arial" charset="0"/>
                <a:ea typeface="Arial" charset="0"/>
                <a:cs typeface="Arial" charset="0"/>
              </a:rPr>
              <a:t>analysis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8" b="65073"/>
          <a:stretch/>
        </p:blipFill>
        <p:spPr>
          <a:xfrm>
            <a:off x="92704" y="1628800"/>
            <a:ext cx="8936968" cy="2880320"/>
          </a:xfrm>
        </p:spPr>
      </p:pic>
      <p:sp>
        <p:nvSpPr>
          <p:cNvPr id="6" name="Rectangle 5"/>
          <p:cNvSpPr/>
          <p:nvPr/>
        </p:nvSpPr>
        <p:spPr>
          <a:xfrm>
            <a:off x="107504" y="1628800"/>
            <a:ext cx="5760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587247"/>
            <a:ext cx="2681678" cy="205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27D99-A3A0-6540-9C19-56C8774EADF1}"/>
                  </a:ext>
                </a:extLst>
              </p:cNvPr>
              <p:cNvSpPr txBox="1"/>
              <p:nvPr/>
            </p:nvSpPr>
            <p:spPr>
              <a:xfrm>
                <a:off x="1143000" y="4953000"/>
                <a:ext cx="3744423" cy="850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1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1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b="0" i="1" smtClean="0">
                              <a:latin typeface="Cambria Math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1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1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1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b="0" i="1" smtClean="0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21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1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27D99-A3A0-6540-9C19-56C8774EA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953000"/>
                <a:ext cx="3744423" cy="850746"/>
              </a:xfrm>
              <a:prstGeom prst="rect">
                <a:avLst/>
              </a:prstGeom>
              <a:blipFill>
                <a:blip r:embed="rId5"/>
                <a:stretch>
                  <a:fillRect l="-10473" t="-129412" b="-183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74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27529" y="341784"/>
            <a:ext cx="7772400" cy="1143000"/>
          </a:xfrm>
        </p:spPr>
        <p:txBody>
          <a:bodyPr/>
          <a:lstStyle/>
          <a:p>
            <a:r>
              <a:rPr lang="en-US" sz="3200" dirty="0">
                <a:latin typeface="Arial" charset="0"/>
              </a:rPr>
              <a:t>Model interpretation and assessment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513" y="1783844"/>
            <a:ext cx="8607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statistical model is not a black box. Opportunities to understand and evaluate model components are often missed.</a:t>
            </a:r>
          </a:p>
          <a:p>
            <a:pPr lvl="1"/>
            <a:endParaRPr lang="en-US" sz="2000" b="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endParaRPr lang="en-US" sz="20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13" y="2897649"/>
            <a:ext cx="848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Example 1: GC coupling parameters don’t reflect synaptic influences.  </a:t>
            </a:r>
          </a:p>
          <a:p>
            <a:pPr lvl="1"/>
            <a:endParaRPr lang="en-US" sz="2000" b="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endParaRPr lang="en-US" sz="2000"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39061" r="49810" b="50064"/>
          <a:stretch/>
        </p:blipFill>
        <p:spPr>
          <a:xfrm>
            <a:off x="1979712" y="3284984"/>
            <a:ext cx="4752528" cy="1272386"/>
          </a:xfrm>
        </p:spPr>
      </p:pic>
      <p:sp>
        <p:nvSpPr>
          <p:cNvPr id="6" name="TextBox 5"/>
          <p:cNvSpPr txBox="1"/>
          <p:nvPr/>
        </p:nvSpPr>
        <p:spPr>
          <a:xfrm>
            <a:off x="79513" y="4869160"/>
            <a:ext cx="8607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Example 2: GC model doesn’t reproduce rhythm on it’s own.  </a:t>
            </a:r>
          </a:p>
          <a:p>
            <a:pPr lvl="1"/>
            <a:endParaRPr lang="en-US" sz="2000" b="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endParaRPr lang="en-US" sz="2000" b="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0"/>
          <a:stretch/>
        </p:blipFill>
        <p:spPr bwMode="auto">
          <a:xfrm>
            <a:off x="1043608" y="5253046"/>
            <a:ext cx="6552728" cy="146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0432" y="4594380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Lag (</a:t>
            </a:r>
            <a:r>
              <a:rPr lang="en-US" sz="1400" dirty="0" err="1"/>
              <a:t>ms</a:t>
            </a:r>
            <a:r>
              <a:rPr lang="en-US" sz="1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6018" y="446162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0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62604" y="448414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400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845268" y="448039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2621" y="4461627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400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spike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942" y="1436688"/>
            <a:ext cx="4828858" cy="153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50838"/>
            <a:ext cx="8229600" cy="715962"/>
          </a:xfrm>
          <a:prstGeom prst="rect">
            <a:avLst/>
          </a:prstGeom>
        </p:spPr>
        <p:txBody>
          <a:bodyPr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  <a:latin typeface="Arial" charset="0"/>
              </a:rPr>
              <a:t>Neuroscience experiments require integrating information from multiple sources</a:t>
            </a: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438400" y="2139721"/>
            <a:ext cx="1524000" cy="984477"/>
            <a:chOff x="2249551" y="2949677"/>
            <a:chExt cx="1732514" cy="1546123"/>
          </a:xfrm>
        </p:grpSpPr>
        <p:sp>
          <p:nvSpPr>
            <p:cNvPr id="7" name="Freeform 6"/>
            <p:cNvSpPr/>
            <p:nvPr/>
          </p:nvSpPr>
          <p:spPr>
            <a:xfrm>
              <a:off x="2991149" y="2949677"/>
              <a:ext cx="990916" cy="303193"/>
            </a:xfrm>
            <a:custGeom>
              <a:avLst/>
              <a:gdLst>
                <a:gd name="connsiteX0" fmla="*/ 0 w 990249"/>
                <a:gd name="connsiteY0" fmla="*/ 303396 h 303396"/>
                <a:gd name="connsiteX1" fmla="*/ 21069 w 990249"/>
                <a:gd name="connsiteY1" fmla="*/ 265471 h 303396"/>
                <a:gd name="connsiteX2" fmla="*/ 37924 w 990249"/>
                <a:gd name="connsiteY2" fmla="*/ 240188 h 303396"/>
                <a:gd name="connsiteX3" fmla="*/ 50566 w 990249"/>
                <a:gd name="connsiteY3" fmla="*/ 227547 h 303396"/>
                <a:gd name="connsiteX4" fmla="*/ 80062 w 990249"/>
                <a:gd name="connsiteY4" fmla="*/ 193836 h 303396"/>
                <a:gd name="connsiteX5" fmla="*/ 88490 w 990249"/>
                <a:gd name="connsiteY5" fmla="*/ 181195 h 303396"/>
                <a:gd name="connsiteX6" fmla="*/ 113773 w 990249"/>
                <a:gd name="connsiteY6" fmla="*/ 164340 h 303396"/>
                <a:gd name="connsiteX7" fmla="*/ 134842 w 990249"/>
                <a:gd name="connsiteY7" fmla="*/ 139057 h 303396"/>
                <a:gd name="connsiteX8" fmla="*/ 147484 w 990249"/>
                <a:gd name="connsiteY8" fmla="*/ 130629 h 303396"/>
                <a:gd name="connsiteX9" fmla="*/ 160125 w 990249"/>
                <a:gd name="connsiteY9" fmla="*/ 117988 h 303396"/>
                <a:gd name="connsiteX10" fmla="*/ 198049 w 990249"/>
                <a:gd name="connsiteY10" fmla="*/ 92705 h 303396"/>
                <a:gd name="connsiteX11" fmla="*/ 210691 w 990249"/>
                <a:gd name="connsiteY11" fmla="*/ 84277 h 303396"/>
                <a:gd name="connsiteX12" fmla="*/ 223332 w 990249"/>
                <a:gd name="connsiteY12" fmla="*/ 75849 h 303396"/>
                <a:gd name="connsiteX13" fmla="*/ 240188 w 990249"/>
                <a:gd name="connsiteY13" fmla="*/ 67422 h 303396"/>
                <a:gd name="connsiteX14" fmla="*/ 299181 w 990249"/>
                <a:gd name="connsiteY14" fmla="*/ 33711 h 303396"/>
                <a:gd name="connsiteX15" fmla="*/ 332892 w 990249"/>
                <a:gd name="connsiteY15" fmla="*/ 25283 h 303396"/>
                <a:gd name="connsiteX16" fmla="*/ 345533 w 990249"/>
                <a:gd name="connsiteY16" fmla="*/ 16856 h 303396"/>
                <a:gd name="connsiteX17" fmla="*/ 370816 w 990249"/>
                <a:gd name="connsiteY17" fmla="*/ 12642 h 303396"/>
                <a:gd name="connsiteX18" fmla="*/ 455093 w 990249"/>
                <a:gd name="connsiteY18" fmla="*/ 8428 h 303396"/>
                <a:gd name="connsiteX19" fmla="*/ 530942 w 990249"/>
                <a:gd name="connsiteY19" fmla="*/ 4214 h 303396"/>
                <a:gd name="connsiteX20" fmla="*/ 577294 w 990249"/>
                <a:gd name="connsiteY20" fmla="*/ 0 h 303396"/>
                <a:gd name="connsiteX21" fmla="*/ 990249 w 990249"/>
                <a:gd name="connsiteY21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50566 w 990249"/>
                <a:gd name="connsiteY2" fmla="*/ 227547 h 303396"/>
                <a:gd name="connsiteX3" fmla="*/ 80062 w 990249"/>
                <a:gd name="connsiteY3" fmla="*/ 193836 h 303396"/>
                <a:gd name="connsiteX4" fmla="*/ 88490 w 990249"/>
                <a:gd name="connsiteY4" fmla="*/ 181195 h 303396"/>
                <a:gd name="connsiteX5" fmla="*/ 113773 w 990249"/>
                <a:gd name="connsiteY5" fmla="*/ 164340 h 303396"/>
                <a:gd name="connsiteX6" fmla="*/ 134842 w 990249"/>
                <a:gd name="connsiteY6" fmla="*/ 139057 h 303396"/>
                <a:gd name="connsiteX7" fmla="*/ 147484 w 990249"/>
                <a:gd name="connsiteY7" fmla="*/ 130629 h 303396"/>
                <a:gd name="connsiteX8" fmla="*/ 160125 w 990249"/>
                <a:gd name="connsiteY8" fmla="*/ 117988 h 303396"/>
                <a:gd name="connsiteX9" fmla="*/ 198049 w 990249"/>
                <a:gd name="connsiteY9" fmla="*/ 92705 h 303396"/>
                <a:gd name="connsiteX10" fmla="*/ 210691 w 990249"/>
                <a:gd name="connsiteY10" fmla="*/ 84277 h 303396"/>
                <a:gd name="connsiteX11" fmla="*/ 223332 w 990249"/>
                <a:gd name="connsiteY11" fmla="*/ 75849 h 303396"/>
                <a:gd name="connsiteX12" fmla="*/ 240188 w 990249"/>
                <a:gd name="connsiteY12" fmla="*/ 67422 h 303396"/>
                <a:gd name="connsiteX13" fmla="*/ 299181 w 990249"/>
                <a:gd name="connsiteY13" fmla="*/ 33711 h 303396"/>
                <a:gd name="connsiteX14" fmla="*/ 332892 w 990249"/>
                <a:gd name="connsiteY14" fmla="*/ 25283 h 303396"/>
                <a:gd name="connsiteX15" fmla="*/ 345533 w 990249"/>
                <a:gd name="connsiteY15" fmla="*/ 16856 h 303396"/>
                <a:gd name="connsiteX16" fmla="*/ 370816 w 990249"/>
                <a:gd name="connsiteY16" fmla="*/ 12642 h 303396"/>
                <a:gd name="connsiteX17" fmla="*/ 455093 w 990249"/>
                <a:gd name="connsiteY17" fmla="*/ 8428 h 303396"/>
                <a:gd name="connsiteX18" fmla="*/ 530942 w 990249"/>
                <a:gd name="connsiteY18" fmla="*/ 4214 h 303396"/>
                <a:gd name="connsiteX19" fmla="*/ 577294 w 990249"/>
                <a:gd name="connsiteY19" fmla="*/ 0 h 303396"/>
                <a:gd name="connsiteX20" fmla="*/ 990249 w 990249"/>
                <a:gd name="connsiteY20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160125 w 990249"/>
                <a:gd name="connsiteY7" fmla="*/ 117988 h 303396"/>
                <a:gd name="connsiteX8" fmla="*/ 198049 w 990249"/>
                <a:gd name="connsiteY8" fmla="*/ 92705 h 303396"/>
                <a:gd name="connsiteX9" fmla="*/ 210691 w 990249"/>
                <a:gd name="connsiteY9" fmla="*/ 84277 h 303396"/>
                <a:gd name="connsiteX10" fmla="*/ 223332 w 990249"/>
                <a:gd name="connsiteY10" fmla="*/ 75849 h 303396"/>
                <a:gd name="connsiteX11" fmla="*/ 240188 w 990249"/>
                <a:gd name="connsiteY11" fmla="*/ 67422 h 303396"/>
                <a:gd name="connsiteX12" fmla="*/ 299181 w 990249"/>
                <a:gd name="connsiteY12" fmla="*/ 33711 h 303396"/>
                <a:gd name="connsiteX13" fmla="*/ 332892 w 990249"/>
                <a:gd name="connsiteY13" fmla="*/ 25283 h 303396"/>
                <a:gd name="connsiteX14" fmla="*/ 345533 w 990249"/>
                <a:gd name="connsiteY14" fmla="*/ 16856 h 303396"/>
                <a:gd name="connsiteX15" fmla="*/ 370816 w 990249"/>
                <a:gd name="connsiteY15" fmla="*/ 12642 h 303396"/>
                <a:gd name="connsiteX16" fmla="*/ 455093 w 990249"/>
                <a:gd name="connsiteY16" fmla="*/ 8428 h 303396"/>
                <a:gd name="connsiteX17" fmla="*/ 530942 w 990249"/>
                <a:gd name="connsiteY17" fmla="*/ 4214 h 303396"/>
                <a:gd name="connsiteX18" fmla="*/ 577294 w 990249"/>
                <a:gd name="connsiteY18" fmla="*/ 0 h 303396"/>
                <a:gd name="connsiteX19" fmla="*/ 990249 w 990249"/>
                <a:gd name="connsiteY19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198049 w 990249"/>
                <a:gd name="connsiteY7" fmla="*/ 92705 h 303396"/>
                <a:gd name="connsiteX8" fmla="*/ 210691 w 990249"/>
                <a:gd name="connsiteY8" fmla="*/ 84277 h 303396"/>
                <a:gd name="connsiteX9" fmla="*/ 223332 w 990249"/>
                <a:gd name="connsiteY9" fmla="*/ 75849 h 303396"/>
                <a:gd name="connsiteX10" fmla="*/ 240188 w 990249"/>
                <a:gd name="connsiteY10" fmla="*/ 67422 h 303396"/>
                <a:gd name="connsiteX11" fmla="*/ 299181 w 990249"/>
                <a:gd name="connsiteY11" fmla="*/ 33711 h 303396"/>
                <a:gd name="connsiteX12" fmla="*/ 332892 w 990249"/>
                <a:gd name="connsiteY12" fmla="*/ 25283 h 303396"/>
                <a:gd name="connsiteX13" fmla="*/ 345533 w 990249"/>
                <a:gd name="connsiteY13" fmla="*/ 16856 h 303396"/>
                <a:gd name="connsiteX14" fmla="*/ 370816 w 990249"/>
                <a:gd name="connsiteY14" fmla="*/ 12642 h 303396"/>
                <a:gd name="connsiteX15" fmla="*/ 455093 w 990249"/>
                <a:gd name="connsiteY15" fmla="*/ 8428 h 303396"/>
                <a:gd name="connsiteX16" fmla="*/ 530942 w 990249"/>
                <a:gd name="connsiteY16" fmla="*/ 4214 h 303396"/>
                <a:gd name="connsiteX17" fmla="*/ 577294 w 990249"/>
                <a:gd name="connsiteY17" fmla="*/ 0 h 303396"/>
                <a:gd name="connsiteX18" fmla="*/ 990249 w 990249"/>
                <a:gd name="connsiteY18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198049 w 990249"/>
                <a:gd name="connsiteY7" fmla="*/ 92705 h 303396"/>
                <a:gd name="connsiteX8" fmla="*/ 210691 w 990249"/>
                <a:gd name="connsiteY8" fmla="*/ 84277 h 303396"/>
                <a:gd name="connsiteX9" fmla="*/ 223332 w 990249"/>
                <a:gd name="connsiteY9" fmla="*/ 75849 h 303396"/>
                <a:gd name="connsiteX10" fmla="*/ 240188 w 990249"/>
                <a:gd name="connsiteY10" fmla="*/ 67422 h 303396"/>
                <a:gd name="connsiteX11" fmla="*/ 332892 w 990249"/>
                <a:gd name="connsiteY11" fmla="*/ 25283 h 303396"/>
                <a:gd name="connsiteX12" fmla="*/ 345533 w 990249"/>
                <a:gd name="connsiteY12" fmla="*/ 16856 h 303396"/>
                <a:gd name="connsiteX13" fmla="*/ 370816 w 990249"/>
                <a:gd name="connsiteY13" fmla="*/ 12642 h 303396"/>
                <a:gd name="connsiteX14" fmla="*/ 455093 w 990249"/>
                <a:gd name="connsiteY14" fmla="*/ 8428 h 303396"/>
                <a:gd name="connsiteX15" fmla="*/ 530942 w 990249"/>
                <a:gd name="connsiteY15" fmla="*/ 4214 h 303396"/>
                <a:gd name="connsiteX16" fmla="*/ 577294 w 990249"/>
                <a:gd name="connsiteY16" fmla="*/ 0 h 303396"/>
                <a:gd name="connsiteX17" fmla="*/ 990249 w 990249"/>
                <a:gd name="connsiteY17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198049 w 990249"/>
                <a:gd name="connsiteY7" fmla="*/ 92705 h 303396"/>
                <a:gd name="connsiteX8" fmla="*/ 210691 w 990249"/>
                <a:gd name="connsiteY8" fmla="*/ 84277 h 303396"/>
                <a:gd name="connsiteX9" fmla="*/ 223332 w 990249"/>
                <a:gd name="connsiteY9" fmla="*/ 75849 h 303396"/>
                <a:gd name="connsiteX10" fmla="*/ 240188 w 990249"/>
                <a:gd name="connsiteY10" fmla="*/ 67422 h 303396"/>
                <a:gd name="connsiteX11" fmla="*/ 332892 w 990249"/>
                <a:gd name="connsiteY11" fmla="*/ 25283 h 303396"/>
                <a:gd name="connsiteX12" fmla="*/ 370816 w 990249"/>
                <a:gd name="connsiteY12" fmla="*/ 12642 h 303396"/>
                <a:gd name="connsiteX13" fmla="*/ 455093 w 990249"/>
                <a:gd name="connsiteY13" fmla="*/ 8428 h 303396"/>
                <a:gd name="connsiteX14" fmla="*/ 530942 w 990249"/>
                <a:gd name="connsiteY14" fmla="*/ 4214 h 303396"/>
                <a:gd name="connsiteX15" fmla="*/ 577294 w 990249"/>
                <a:gd name="connsiteY15" fmla="*/ 0 h 303396"/>
                <a:gd name="connsiteX16" fmla="*/ 990249 w 990249"/>
                <a:gd name="connsiteY16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198049 w 990249"/>
                <a:gd name="connsiteY7" fmla="*/ 92705 h 303396"/>
                <a:gd name="connsiteX8" fmla="*/ 210691 w 990249"/>
                <a:gd name="connsiteY8" fmla="*/ 84277 h 303396"/>
                <a:gd name="connsiteX9" fmla="*/ 223332 w 990249"/>
                <a:gd name="connsiteY9" fmla="*/ 75849 h 303396"/>
                <a:gd name="connsiteX10" fmla="*/ 240188 w 990249"/>
                <a:gd name="connsiteY10" fmla="*/ 67422 h 303396"/>
                <a:gd name="connsiteX11" fmla="*/ 332892 w 990249"/>
                <a:gd name="connsiteY11" fmla="*/ 25283 h 303396"/>
                <a:gd name="connsiteX12" fmla="*/ 455093 w 990249"/>
                <a:gd name="connsiteY12" fmla="*/ 8428 h 303396"/>
                <a:gd name="connsiteX13" fmla="*/ 530942 w 990249"/>
                <a:gd name="connsiteY13" fmla="*/ 4214 h 303396"/>
                <a:gd name="connsiteX14" fmla="*/ 577294 w 990249"/>
                <a:gd name="connsiteY14" fmla="*/ 0 h 303396"/>
                <a:gd name="connsiteX15" fmla="*/ 990249 w 990249"/>
                <a:gd name="connsiteY15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198049 w 990249"/>
                <a:gd name="connsiteY7" fmla="*/ 92705 h 303396"/>
                <a:gd name="connsiteX8" fmla="*/ 210691 w 990249"/>
                <a:gd name="connsiteY8" fmla="*/ 84277 h 303396"/>
                <a:gd name="connsiteX9" fmla="*/ 223332 w 990249"/>
                <a:gd name="connsiteY9" fmla="*/ 75849 h 303396"/>
                <a:gd name="connsiteX10" fmla="*/ 332892 w 990249"/>
                <a:gd name="connsiteY10" fmla="*/ 25283 h 303396"/>
                <a:gd name="connsiteX11" fmla="*/ 455093 w 990249"/>
                <a:gd name="connsiteY11" fmla="*/ 8428 h 303396"/>
                <a:gd name="connsiteX12" fmla="*/ 530942 w 990249"/>
                <a:gd name="connsiteY12" fmla="*/ 4214 h 303396"/>
                <a:gd name="connsiteX13" fmla="*/ 577294 w 990249"/>
                <a:gd name="connsiteY13" fmla="*/ 0 h 303396"/>
                <a:gd name="connsiteX14" fmla="*/ 990249 w 990249"/>
                <a:gd name="connsiteY14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198049 w 990249"/>
                <a:gd name="connsiteY7" fmla="*/ 92705 h 303396"/>
                <a:gd name="connsiteX8" fmla="*/ 210691 w 990249"/>
                <a:gd name="connsiteY8" fmla="*/ 84277 h 303396"/>
                <a:gd name="connsiteX9" fmla="*/ 332892 w 990249"/>
                <a:gd name="connsiteY9" fmla="*/ 25283 h 303396"/>
                <a:gd name="connsiteX10" fmla="*/ 455093 w 990249"/>
                <a:gd name="connsiteY10" fmla="*/ 8428 h 303396"/>
                <a:gd name="connsiteX11" fmla="*/ 530942 w 990249"/>
                <a:gd name="connsiteY11" fmla="*/ 4214 h 303396"/>
                <a:gd name="connsiteX12" fmla="*/ 577294 w 990249"/>
                <a:gd name="connsiteY12" fmla="*/ 0 h 303396"/>
                <a:gd name="connsiteX13" fmla="*/ 990249 w 990249"/>
                <a:gd name="connsiteY13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198049 w 990249"/>
                <a:gd name="connsiteY7" fmla="*/ 92705 h 303396"/>
                <a:gd name="connsiteX8" fmla="*/ 332892 w 990249"/>
                <a:gd name="connsiteY8" fmla="*/ 25283 h 303396"/>
                <a:gd name="connsiteX9" fmla="*/ 455093 w 990249"/>
                <a:gd name="connsiteY9" fmla="*/ 8428 h 303396"/>
                <a:gd name="connsiteX10" fmla="*/ 530942 w 990249"/>
                <a:gd name="connsiteY10" fmla="*/ 4214 h 303396"/>
                <a:gd name="connsiteX11" fmla="*/ 577294 w 990249"/>
                <a:gd name="connsiteY11" fmla="*/ 0 h 303396"/>
                <a:gd name="connsiteX12" fmla="*/ 990249 w 990249"/>
                <a:gd name="connsiteY12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332892 w 990249"/>
                <a:gd name="connsiteY7" fmla="*/ 25283 h 303396"/>
                <a:gd name="connsiteX8" fmla="*/ 455093 w 990249"/>
                <a:gd name="connsiteY8" fmla="*/ 8428 h 303396"/>
                <a:gd name="connsiteX9" fmla="*/ 530942 w 990249"/>
                <a:gd name="connsiteY9" fmla="*/ 4214 h 303396"/>
                <a:gd name="connsiteX10" fmla="*/ 577294 w 990249"/>
                <a:gd name="connsiteY10" fmla="*/ 0 h 303396"/>
                <a:gd name="connsiteX11" fmla="*/ 990249 w 990249"/>
                <a:gd name="connsiteY11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34842 w 990249"/>
                <a:gd name="connsiteY5" fmla="*/ 139057 h 303396"/>
                <a:gd name="connsiteX6" fmla="*/ 147484 w 990249"/>
                <a:gd name="connsiteY6" fmla="*/ 130629 h 303396"/>
                <a:gd name="connsiteX7" fmla="*/ 455093 w 990249"/>
                <a:gd name="connsiteY7" fmla="*/ 8428 h 303396"/>
                <a:gd name="connsiteX8" fmla="*/ 530942 w 990249"/>
                <a:gd name="connsiteY8" fmla="*/ 4214 h 303396"/>
                <a:gd name="connsiteX9" fmla="*/ 577294 w 990249"/>
                <a:gd name="connsiteY9" fmla="*/ 0 h 303396"/>
                <a:gd name="connsiteX10" fmla="*/ 990249 w 990249"/>
                <a:gd name="connsiteY10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88490 w 990249"/>
                <a:gd name="connsiteY3" fmla="*/ 181195 h 303396"/>
                <a:gd name="connsiteX4" fmla="*/ 113773 w 990249"/>
                <a:gd name="connsiteY4" fmla="*/ 164340 h 303396"/>
                <a:gd name="connsiteX5" fmla="*/ 147484 w 990249"/>
                <a:gd name="connsiteY5" fmla="*/ 130629 h 303396"/>
                <a:gd name="connsiteX6" fmla="*/ 455093 w 990249"/>
                <a:gd name="connsiteY6" fmla="*/ 8428 h 303396"/>
                <a:gd name="connsiteX7" fmla="*/ 530942 w 990249"/>
                <a:gd name="connsiteY7" fmla="*/ 4214 h 303396"/>
                <a:gd name="connsiteX8" fmla="*/ 577294 w 990249"/>
                <a:gd name="connsiteY8" fmla="*/ 0 h 303396"/>
                <a:gd name="connsiteX9" fmla="*/ 990249 w 990249"/>
                <a:gd name="connsiteY9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113773 w 990249"/>
                <a:gd name="connsiteY3" fmla="*/ 164340 h 303396"/>
                <a:gd name="connsiteX4" fmla="*/ 147484 w 990249"/>
                <a:gd name="connsiteY4" fmla="*/ 130629 h 303396"/>
                <a:gd name="connsiteX5" fmla="*/ 455093 w 990249"/>
                <a:gd name="connsiteY5" fmla="*/ 8428 h 303396"/>
                <a:gd name="connsiteX6" fmla="*/ 530942 w 990249"/>
                <a:gd name="connsiteY6" fmla="*/ 4214 h 303396"/>
                <a:gd name="connsiteX7" fmla="*/ 577294 w 990249"/>
                <a:gd name="connsiteY7" fmla="*/ 0 h 303396"/>
                <a:gd name="connsiteX8" fmla="*/ 990249 w 990249"/>
                <a:gd name="connsiteY8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80062 w 990249"/>
                <a:gd name="connsiteY2" fmla="*/ 193836 h 303396"/>
                <a:gd name="connsiteX3" fmla="*/ 147484 w 990249"/>
                <a:gd name="connsiteY3" fmla="*/ 130629 h 303396"/>
                <a:gd name="connsiteX4" fmla="*/ 455093 w 990249"/>
                <a:gd name="connsiteY4" fmla="*/ 8428 h 303396"/>
                <a:gd name="connsiteX5" fmla="*/ 530942 w 990249"/>
                <a:gd name="connsiteY5" fmla="*/ 4214 h 303396"/>
                <a:gd name="connsiteX6" fmla="*/ 577294 w 990249"/>
                <a:gd name="connsiteY6" fmla="*/ 0 h 303396"/>
                <a:gd name="connsiteX7" fmla="*/ 990249 w 990249"/>
                <a:gd name="connsiteY7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147484 w 990249"/>
                <a:gd name="connsiteY2" fmla="*/ 130629 h 303396"/>
                <a:gd name="connsiteX3" fmla="*/ 455093 w 990249"/>
                <a:gd name="connsiteY3" fmla="*/ 8428 h 303396"/>
                <a:gd name="connsiteX4" fmla="*/ 530942 w 990249"/>
                <a:gd name="connsiteY4" fmla="*/ 4214 h 303396"/>
                <a:gd name="connsiteX5" fmla="*/ 577294 w 990249"/>
                <a:gd name="connsiteY5" fmla="*/ 0 h 303396"/>
                <a:gd name="connsiteX6" fmla="*/ 990249 w 990249"/>
                <a:gd name="connsiteY6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147484 w 990249"/>
                <a:gd name="connsiteY2" fmla="*/ 130629 h 303396"/>
                <a:gd name="connsiteX3" fmla="*/ 530942 w 990249"/>
                <a:gd name="connsiteY3" fmla="*/ 4214 h 303396"/>
                <a:gd name="connsiteX4" fmla="*/ 577294 w 990249"/>
                <a:gd name="connsiteY4" fmla="*/ 0 h 303396"/>
                <a:gd name="connsiteX5" fmla="*/ 990249 w 990249"/>
                <a:gd name="connsiteY5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147484 w 990249"/>
                <a:gd name="connsiteY2" fmla="*/ 130629 h 303396"/>
                <a:gd name="connsiteX3" fmla="*/ 530942 w 990249"/>
                <a:gd name="connsiteY3" fmla="*/ 4214 h 303396"/>
                <a:gd name="connsiteX4" fmla="*/ 577294 w 990249"/>
                <a:gd name="connsiteY4" fmla="*/ 0 h 303396"/>
                <a:gd name="connsiteX5" fmla="*/ 990249 w 990249"/>
                <a:gd name="connsiteY5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147484 w 990249"/>
                <a:gd name="connsiteY2" fmla="*/ 130629 h 303396"/>
                <a:gd name="connsiteX3" fmla="*/ 530942 w 990249"/>
                <a:gd name="connsiteY3" fmla="*/ 4214 h 303396"/>
                <a:gd name="connsiteX4" fmla="*/ 577294 w 990249"/>
                <a:gd name="connsiteY4" fmla="*/ 0 h 303396"/>
                <a:gd name="connsiteX5" fmla="*/ 990249 w 990249"/>
                <a:gd name="connsiteY5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147484 w 990249"/>
                <a:gd name="connsiteY2" fmla="*/ 130629 h 303396"/>
                <a:gd name="connsiteX3" fmla="*/ 577294 w 990249"/>
                <a:gd name="connsiteY3" fmla="*/ 0 h 303396"/>
                <a:gd name="connsiteX4" fmla="*/ 990249 w 990249"/>
                <a:gd name="connsiteY4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577294 w 990249"/>
                <a:gd name="connsiteY2" fmla="*/ 0 h 303396"/>
                <a:gd name="connsiteX3" fmla="*/ 990249 w 990249"/>
                <a:gd name="connsiteY3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577294 w 990249"/>
                <a:gd name="connsiteY2" fmla="*/ 0 h 303396"/>
                <a:gd name="connsiteX3" fmla="*/ 990249 w 990249"/>
                <a:gd name="connsiteY3" fmla="*/ 0 h 303396"/>
                <a:gd name="connsiteX0" fmla="*/ 0 w 990249"/>
                <a:gd name="connsiteY0" fmla="*/ 303396 h 303396"/>
                <a:gd name="connsiteX1" fmla="*/ 37924 w 990249"/>
                <a:gd name="connsiteY1" fmla="*/ 240188 h 303396"/>
                <a:gd name="connsiteX2" fmla="*/ 577294 w 990249"/>
                <a:gd name="connsiteY2" fmla="*/ 0 h 303396"/>
                <a:gd name="connsiteX3" fmla="*/ 990249 w 990249"/>
                <a:gd name="connsiteY3" fmla="*/ 0 h 30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249" h="303396">
                  <a:moveTo>
                    <a:pt x="0" y="303396"/>
                  </a:moveTo>
                  <a:cubicBezTo>
                    <a:pt x="7901" y="290228"/>
                    <a:pt x="29496" y="252829"/>
                    <a:pt x="37924" y="240188"/>
                  </a:cubicBezTo>
                  <a:cubicBezTo>
                    <a:pt x="94460" y="149942"/>
                    <a:pt x="158369" y="30550"/>
                    <a:pt x="577294" y="0"/>
                  </a:cubicBezTo>
                  <a:lnTo>
                    <a:pt x="990249" y="0"/>
                  </a:lnTo>
                </a:path>
              </a:pathLst>
            </a:cu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8" name="Picture 6" descr="tetrod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49551" y="3222177"/>
              <a:ext cx="798449" cy="1273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>
          <a:xfrm>
            <a:off x="3308350" y="3352800"/>
            <a:ext cx="654050" cy="1752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733800"/>
            <a:ext cx="5105401" cy="16002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5105400"/>
            <a:ext cx="5051425" cy="1574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27550" y="3352800"/>
                <a:ext cx="1873250" cy="344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neurons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550" y="3352800"/>
                <a:ext cx="1873250" cy="344390"/>
              </a:xfrm>
              <a:prstGeom prst="rect">
                <a:avLst/>
              </a:prstGeom>
              <a:blipFill>
                <a:blip r:embed="rId7"/>
                <a:stretch>
                  <a:fillRect t="-16071" r="-162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 bwMode="auto">
          <a:xfrm>
            <a:off x="6477000" y="3124199"/>
            <a:ext cx="0" cy="76200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95263" y="1295400"/>
            <a:ext cx="3383921" cy="5181600"/>
            <a:chOff x="195263" y="1295400"/>
            <a:chExt cx="3383921" cy="5181600"/>
          </a:xfrm>
        </p:grpSpPr>
        <p:pic>
          <p:nvPicPr>
            <p:cNvPr id="4" name="Picture 3" descr="neuron gl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14207" y="2213972"/>
              <a:ext cx="2264977" cy="1698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31"/>
            <p:cNvSpPr txBox="1">
              <a:spLocks noChangeArrowheads="1"/>
            </p:cNvSpPr>
            <p:nvPr/>
          </p:nvSpPr>
          <p:spPr bwMode="auto">
            <a:xfrm>
              <a:off x="195263" y="1295400"/>
              <a:ext cx="3005137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2"/>
                  </a:solidFill>
                  <a:latin typeface="Calibri" charset="0"/>
                  <a:ea typeface="Arial" charset="0"/>
                  <a:cs typeface="Arial" charset="0"/>
                </a:rPr>
                <a:t>Neurons communicate via stereotyped electrical impulses, called “spikes”.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200" y="4648200"/>
              <a:ext cx="2743200" cy="1828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58" y="3912131"/>
              <a:ext cx="3092492" cy="2564869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 bwMode="auto">
            <a:xfrm flipH="1">
              <a:off x="1981200" y="3276600"/>
              <a:ext cx="304800" cy="114300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051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Calibri" charset="0"/>
                <a:ea typeface="Calibri" charset="0"/>
                <a:cs typeface="Calibri" charset="0"/>
              </a:rPr>
              <a:t>Model </a:t>
            </a:r>
            <a:r>
              <a:rPr lang="de-DE" dirty="0" err="1">
                <a:latin typeface="Calibri" charset="0"/>
                <a:ea typeface="Calibri" charset="0"/>
                <a:cs typeface="Calibri" charset="0"/>
              </a:rPr>
              <a:t>refinement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8" b="65073"/>
          <a:stretch/>
        </p:blipFill>
        <p:spPr>
          <a:xfrm>
            <a:off x="92704" y="1628800"/>
            <a:ext cx="8936968" cy="2880320"/>
          </a:xfrm>
        </p:spPr>
      </p:pic>
      <p:sp>
        <p:nvSpPr>
          <p:cNvPr id="6" name="Rectangle 5"/>
          <p:cNvSpPr/>
          <p:nvPr/>
        </p:nvSpPr>
        <p:spPr>
          <a:xfrm>
            <a:off x="107504" y="1628800"/>
            <a:ext cx="5760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869160"/>
            <a:ext cx="9090950" cy="197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de-DE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 sz="2400" b="0" dirty="0">
                <a:latin typeface="Arial" panose="020B0604020202020204" pitchFamily="34" charset="0"/>
                <a:cs typeface="Arial" panose="020B0604020202020204" pitchFamily="34" charset="0"/>
              </a:rPr>
              <a:t> point process model to describe spike trains</a:t>
            </a:r>
          </a:p>
          <a:p>
            <a:pPr marL="342900" indent="-342900">
              <a:buAutoNum type="arabicParenR"/>
            </a:pPr>
            <a:r>
              <a:rPr lang="de-DE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 sz="2400" b="0" dirty="0">
                <a:latin typeface="Arial" panose="020B0604020202020204" pitchFamily="34" charset="0"/>
                <a:cs typeface="Arial" panose="020B0604020202020204" pitchFamily="34" charset="0"/>
              </a:rPr>
              <a:t> nonlinear and multivariate model</a:t>
            </a:r>
          </a:p>
          <a:p>
            <a:pPr marL="342900" indent="-342900">
              <a:buAutoNum type="arabicParenR"/>
            </a:pPr>
            <a:r>
              <a:rPr lang="de-DE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 sz="2400" b="0" dirty="0">
                <a:latin typeface="Arial" panose="020B0604020202020204" pitchFamily="34" charset="0"/>
                <a:cs typeface="Arial" panose="020B0604020202020204" pitchFamily="34" charset="0"/>
              </a:rPr>
              <a:t> physiological </a:t>
            </a:r>
            <a:r>
              <a:rPr lang="de-DE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significance</a:t>
            </a:r>
            <a:r>
              <a:rPr lang="de-DE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de-DE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400" b="0" dirty="0">
                <a:latin typeface="Arial" panose="020B0604020202020204" pitchFamily="34" charset="0"/>
                <a:cs typeface="Arial" panose="020B0604020202020204" pitchFamily="34" charset="0"/>
              </a:rPr>
              <a:t> statistical significance</a:t>
            </a:r>
          </a:p>
          <a:p>
            <a:pPr marL="342900" indent="-342900">
              <a:buAutoNum type="arabicParenR"/>
            </a:pP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995936" y="1700808"/>
            <a:ext cx="1512168" cy="43204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916832"/>
            <a:ext cx="2195735" cy="237626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26712" y="1982990"/>
            <a:ext cx="709584" cy="72592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24328" y="2827038"/>
            <a:ext cx="1368152" cy="72592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35"/>
          <a:stretch/>
        </p:blipFill>
        <p:spPr>
          <a:xfrm>
            <a:off x="0" y="1524000"/>
            <a:ext cx="9101138" cy="2736850"/>
          </a:xfrm>
        </p:spPr>
      </p:pic>
      <p:sp>
        <p:nvSpPr>
          <p:cNvPr id="2" name="Rectangle 1"/>
          <p:cNvSpPr/>
          <p:nvPr/>
        </p:nvSpPr>
        <p:spPr>
          <a:xfrm>
            <a:off x="179512" y="1772816"/>
            <a:ext cx="4320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Point process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1224" y="5029200"/>
                <a:ext cx="8761552" cy="936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1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Pr</m:t>
                      </m:r>
                      <m:d>
                        <m:dPr>
                          <m:ctrlPr>
                            <a:rPr lang="is-IS" sz="21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spikes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m:rPr>
                          <m:nor/>
                        </m:rPr>
                        <a:rPr lang="en-US" sz="2100" b="0" i="0" smtClean="0">
                          <a:latin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sz="2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1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b="0" i="1">
                                  <a:latin typeface="Cambria Math" charset="0"/>
                                </a:rPr>
                                <m:t>𝐼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1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sz="2100" b="0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100" b="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b="0" i="1">
                                  <a:latin typeface="Cambria Math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1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sz="2100" b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100" b="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b="0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1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24" y="5029200"/>
                <a:ext cx="8761552" cy="936347"/>
              </a:xfrm>
              <a:prstGeom prst="rect">
                <a:avLst/>
              </a:prstGeom>
              <a:blipFill>
                <a:blip r:embed="rId3"/>
                <a:stretch>
                  <a:fillRect t="-113514" b="-1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1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t="58551" r="31049"/>
          <a:stretch/>
        </p:blipFill>
        <p:spPr>
          <a:xfrm>
            <a:off x="69470" y="2135407"/>
            <a:ext cx="6008598" cy="2590481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0" t="58551" r="61805"/>
          <a:stretch/>
        </p:blipFill>
        <p:spPr>
          <a:xfrm>
            <a:off x="76200" y="2133600"/>
            <a:ext cx="2899086" cy="2590481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A case study on point process modeling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</a:b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Estimating functional connectivity in crab STG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58522" r="1699"/>
          <a:stretch/>
        </p:blipFill>
        <p:spPr>
          <a:xfrm>
            <a:off x="76200" y="2133600"/>
            <a:ext cx="8969185" cy="25922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66231" y="6474023"/>
            <a:ext cx="1835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(Gerhard et al., 2013)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6477000"/>
            <a:ext cx="2014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</a:t>
            </a:r>
            <a:r>
              <a:rPr lang="de-DE" sz="1400" dirty="0" err="1"/>
              <a:t>Kisperskey</a:t>
            </a:r>
            <a:r>
              <a:rPr lang="de-DE" sz="1400" dirty="0"/>
              <a:t> et al., 2011)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30048" y="5436522"/>
                <a:ext cx="8761552" cy="1040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1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Pr</m:t>
                      </m:r>
                      <m:d>
                        <m:dPr>
                          <m:ctrlPr>
                            <a:rPr lang="is-IS" sz="21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spikes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m:rPr>
                          <m:nor/>
                        </m:rPr>
                        <a:rPr lang="en-US" sz="2100" b="0" i="0" smtClean="0">
                          <a:latin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sz="2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1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b="0" i="1">
                                  <a:latin typeface="Cambria Math" charset="0"/>
                                </a:rPr>
                                <m:t>𝐼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sz="2100" b="0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100" b="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b="0" i="1">
                                  <a:latin typeface="Cambria Math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sz="2100" b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100" b="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b="0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8" y="5436522"/>
                <a:ext cx="8761552" cy="1040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68566" y="4641858"/>
                <a:ext cx="5484515" cy="956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1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1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b="0" i="1" smtClean="0">
                              <a:latin typeface="Cambria Math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1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1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1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b="0" i="1" smtClean="0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21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100" b="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100" b="0" i="0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1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1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b="0" i="1" smtClean="0"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1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1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100" b="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1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1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66" y="4641858"/>
                <a:ext cx="5484515" cy="9566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91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2" r="48316"/>
          <a:stretch/>
        </p:blipFill>
        <p:spPr>
          <a:xfrm>
            <a:off x="685800" y="1629000"/>
            <a:ext cx="7601266" cy="3600000"/>
          </a:xfrm>
        </p:spPr>
      </p:pic>
      <p:sp>
        <p:nvSpPr>
          <p:cNvPr id="2" name="Rectangle 1"/>
          <p:cNvSpPr/>
          <p:nvPr/>
        </p:nvSpPr>
        <p:spPr>
          <a:xfrm>
            <a:off x="914400" y="1772816"/>
            <a:ext cx="48924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72400" y="1696717"/>
            <a:ext cx="36004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9512" y="6381328"/>
            <a:ext cx="1835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(Gerhard et al., 2013)</a:t>
            </a:r>
            <a:endParaRPr lang="en-US" sz="1400" dirty="0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dirty="0">
                <a:latin typeface="Arial" charset="0"/>
              </a:rPr>
              <a:t>Point process model reproduces rhythm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2" r="80599"/>
          <a:stretch/>
        </p:blipFill>
        <p:spPr bwMode="auto">
          <a:xfrm>
            <a:off x="685830" y="1630188"/>
            <a:ext cx="2853713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0048" y="5436522"/>
                <a:ext cx="8761552" cy="1040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1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Pr</m:t>
                      </m:r>
                      <m:d>
                        <m:dPr>
                          <m:ctrlPr>
                            <a:rPr lang="is-IS" sz="21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spikes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sz="2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m:rPr>
                          <m:nor/>
                        </m:rPr>
                        <a:rPr lang="en-US" sz="2100" b="0" i="0" smtClean="0">
                          <a:latin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sz="2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1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b="0" i="1">
                                  <a:latin typeface="Cambria Math" charset="0"/>
                                </a:rPr>
                                <m:t>𝐼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sz="2100" b="0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100" b="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b="0" i="1">
                                  <a:latin typeface="Cambria Math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sz="2100" b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1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100" b="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100" b="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b="0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100" b="0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sz="21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100" b="0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100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48" y="5436522"/>
                <a:ext cx="8761552" cy="10404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94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 sz="3200" dirty="0">
                <a:latin typeface="Arial" charset="0"/>
              </a:rPr>
              <a:t>Lessons from this case study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80772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Importance of using methods that reflect statistical structure of data.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“All models are wrong, but some are useful” – George E. P. Box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Powerful goodness-of-fit methods exist to characterize model quality – but are used infrequently.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Inference methods should be based on interpretable statistics and model parameters.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318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Spike sorting issues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848600" cy="43434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In many experiments, spikes sorting cannot be performed with complete confidence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Uncertainty is sorting is rarely explicitly expressed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Propagation of sorting uncertainty to coding models is rarely explored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Sorting uncertainty leads to both bias and unmodeled variability in models</a:t>
            </a:r>
          </a:p>
          <a:p>
            <a:pPr lvl="1" eaLnBrk="1" hangingPunct="1"/>
            <a:r>
              <a:rPr lang="en-US" sz="2000" dirty="0">
                <a:latin typeface="Arial" charset="0"/>
              </a:rPr>
              <a:t>Data that cannot be easily clustered is often thrown away</a:t>
            </a:r>
          </a:p>
          <a:p>
            <a:pPr eaLnBrk="1" hangingPunct="1"/>
            <a:r>
              <a:rPr lang="en-US" sz="2400" dirty="0">
                <a:latin typeface="Arial" charset="0"/>
              </a:rPr>
              <a:t>Computational challenge of spike sorting precludes real-time methods (e.g. closed-loop experiments)</a:t>
            </a:r>
          </a:p>
          <a:p>
            <a:pPr eaLnBrk="1" hangingPunct="1">
              <a:buNone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58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133600"/>
            <a:ext cx="4114800" cy="36576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</a:rPr>
              <a:t>The standard two-step process of first sorting and then fitting tuning curves leads to biased estimates.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This, despite the primary motivation cited for a separate sorting step being to prevent a form of bias.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One alternate approach: soft sorting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Modeling goals?</a:t>
            </a:r>
          </a:p>
          <a:p>
            <a:pPr eaLnBrk="1" hangingPunct="1">
              <a:buNone/>
            </a:pPr>
            <a:endParaRPr lang="en-US" sz="2000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FF0AD-45AA-8242-8BCA-24CFD1D81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9600"/>
            <a:ext cx="9144000" cy="131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3460D3-41E1-5741-B876-8A3F59871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00200"/>
            <a:ext cx="383201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4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848600" cy="43434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</a:rPr>
              <a:t>Comparisons between trained spike sorters from same lab showed extreme variability in the number of units identified, spikes sorted, and identity assignments.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In some cases, sorting disregards &gt;80% of threshold crossings </a:t>
            </a:r>
          </a:p>
          <a:p>
            <a:pPr eaLnBrk="1" hangingPunct="1">
              <a:buNone/>
            </a:pPr>
            <a:endParaRPr lang="en-US" sz="2000" dirty="0">
              <a:latin typeface="Arial" charset="0"/>
            </a:endParaRPr>
          </a:p>
        </p:txBody>
      </p:sp>
      <p:pic>
        <p:nvPicPr>
          <p:cNvPr id="206849" name="Picture 1" descr="page4image836551280">
            <a:extLst>
              <a:ext uri="{FF2B5EF4-FFF2-40B4-BE49-F238E27FC236}">
                <a16:creationId xmlns:a16="http://schemas.microsoft.com/office/drawing/2014/main" id="{5EBFB412-E709-7E44-B591-6300DD7CD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48100"/>
            <a:ext cx="64008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5ABE2-26E1-DF4F-ABED-743724BD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"/>
            <a:ext cx="9144000" cy="15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0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An alternative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95400"/>
                <a:ext cx="7848600" cy="5181600"/>
              </a:xfrm>
            </p:spPr>
            <p:txBody>
              <a:bodyPr/>
              <a:lstStyle/>
              <a:p>
                <a:pPr eaLnBrk="1" hangingPunct="1"/>
                <a:r>
                  <a:rPr lang="en-US" sz="2400" dirty="0">
                    <a:latin typeface="Arial" charset="0"/>
                  </a:rPr>
                  <a:t>Model the coding properties of the full neural population directly.</a:t>
                </a:r>
              </a:p>
              <a:p>
                <a:pPr eaLnBrk="1" hangingPunct="1"/>
                <a:r>
                  <a:rPr lang="en-US" sz="2400" dirty="0">
                    <a:latin typeface="Arial" charset="0"/>
                  </a:rPr>
                  <a:t>Encoding model describes the likelihood of observing a spike with a particular waveform as a function of represented signals.</a:t>
                </a:r>
              </a:p>
              <a:p>
                <a:pPr eaLnBrk="1" hangingPunct="1"/>
                <a:r>
                  <a:rPr lang="en-US" sz="2400" dirty="0">
                    <a:latin typeface="Arial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>
                    <a:latin typeface="Arial" charset="0"/>
                  </a:rPr>
                  <a:t> be a set of distinguishing waveform features </a:t>
                </a:r>
              </a:p>
              <a:p>
                <a:pPr eaLnBrk="1" hangingPunct="1"/>
                <a:r>
                  <a:rPr lang="en-US" sz="2400" dirty="0">
                    <a:latin typeface="Arial" charset="0"/>
                  </a:rPr>
                  <a:t>A marked point process model is defined by a joint mark-intensity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latin typeface="Arial" charset="0"/>
                  </a:rPr>
                  <a:t>, for all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400" dirty="0">
                    <a:latin typeface="Arial" charset="0"/>
                  </a:rPr>
                  <a:t> defined so that</a:t>
                </a:r>
              </a:p>
              <a:p>
                <a:pPr eaLnBrk="1" hangingPunct="1">
                  <a:buNone/>
                </a:pPr>
                <a:endParaRPr lang="en-US" sz="2400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95400"/>
                <a:ext cx="7848600" cy="5181600"/>
              </a:xfrm>
              <a:blipFill>
                <a:blip r:embed="rId2"/>
                <a:stretch>
                  <a:fillRect l="-969" t="-978" r="-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8A270BD-2C2C-0F4A-9339-C4B500A62559}"/>
                  </a:ext>
                </a:extLst>
              </p:cNvPr>
              <p:cNvSpPr/>
              <p:nvPr/>
            </p:nvSpPr>
            <p:spPr>
              <a:xfrm>
                <a:off x="388175" y="5257800"/>
                <a:ext cx="8443850" cy="8670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spike</m:t>
                                      </m:r>
                                      <m: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with</m:t>
                                      </m:r>
                                      <m: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mark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in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8A270BD-2C2C-0F4A-9339-C4B500A62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75" y="5257800"/>
                <a:ext cx="8443850" cy="867097"/>
              </a:xfrm>
              <a:prstGeom prst="rect">
                <a:avLst/>
              </a:prstGeom>
              <a:blipFill>
                <a:blip r:embed="rId3"/>
                <a:stretch>
                  <a:fillRect t="-173913" b="-25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874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67"/>
          <a:stretch/>
        </p:blipFill>
        <p:spPr>
          <a:xfrm>
            <a:off x="0" y="1371600"/>
            <a:ext cx="5105400" cy="5143500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Marked point process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63063" y="1354667"/>
            <a:ext cx="50978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charset="0"/>
                <a:ea typeface="Arial" charset="0"/>
                <a:cs typeface="Arial" charset="0"/>
              </a:rPr>
              <a:t>Encoding model with sorted spikes: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81400" y="2133600"/>
                <a:ext cx="7620000" cy="595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320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133600"/>
                <a:ext cx="7620000" cy="595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299021" y="3733800"/>
            <a:ext cx="315917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Marked point process encoding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10000" y="4724400"/>
                <a:ext cx="7620000" cy="595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𝜆</m:t>
                              </m:r>
                            </m:e>
                          </m:acc>
                          <m:r>
                            <a:rPr lang="en-US" sz="320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24400"/>
                <a:ext cx="7620000" cy="5952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r="18332" b="26667"/>
          <a:stretch/>
        </p:blipFill>
        <p:spPr>
          <a:xfrm>
            <a:off x="5105400" y="5445292"/>
            <a:ext cx="1703837" cy="12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310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ple Cel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classic neuroscience experiment</a:t>
            </a:r>
          </a:p>
        </p:txBody>
      </p:sp>
    </p:spTree>
    <p:extLst>
      <p:ext uri="{BB962C8B-B14F-4D97-AF65-F5344CB8AC3E}">
        <p14:creationId xmlns:p14="http://schemas.microsoft.com/office/powerpoint/2010/main" val="21498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058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Marked point process models</a:t>
            </a:r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381000" y="1828800"/>
            <a:ext cx="8458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Likelihood of any spike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383855-BEDC-7B43-9BD2-3E531382298D}"/>
                  </a:ext>
                </a:extLst>
              </p:cNvPr>
              <p:cNvSpPr txBox="1"/>
              <p:nvPr/>
            </p:nvSpPr>
            <p:spPr>
              <a:xfrm>
                <a:off x="1628274" y="4687518"/>
                <a:ext cx="2285999" cy="108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Likelihood of spike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with mark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383855-BEDC-7B43-9BD2-3E5313822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274" y="4687518"/>
                <a:ext cx="2285999" cy="1089529"/>
              </a:xfrm>
              <a:prstGeom prst="rect">
                <a:avLst/>
              </a:prstGeom>
              <a:blipFill>
                <a:blip r:embed="rId3"/>
                <a:stretch>
                  <a:fillRect t="-6897" b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B8786-B3B7-EE4A-A433-97B9AA6964C2}"/>
                  </a:ext>
                </a:extLst>
              </p:cNvPr>
              <p:cNvSpPr txBox="1"/>
              <p:nvPr/>
            </p:nvSpPr>
            <p:spPr>
              <a:xfrm>
                <a:off x="4343400" y="5444435"/>
                <a:ext cx="3352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Probability of no additional spikes in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9B8786-B3B7-EE4A-A433-97B9AA696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444435"/>
                <a:ext cx="3352800" cy="757130"/>
              </a:xfrm>
              <a:prstGeom prst="rect">
                <a:avLst/>
              </a:prstGeom>
              <a:blipFill>
                <a:blip r:embed="rId4"/>
                <a:stretch>
                  <a:fillRect l="-1887" t="-11667" r="-75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0D07CD-DFA6-3745-820F-1A1C5ED12069}"/>
              </a:ext>
            </a:extLst>
          </p:cNvPr>
          <p:cNvCxnSpPr>
            <a:cxnSpLocks/>
            <a:stCxn id="3" idx="0"/>
          </p:cNvCxnSpPr>
          <p:nvPr/>
        </p:nvCxnSpPr>
        <p:spPr bwMode="auto">
          <a:xfrm flipV="1">
            <a:off x="2771274" y="3925518"/>
            <a:ext cx="609600" cy="762000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0B6841-80B1-0B49-9135-C3AD0D88E7C3}"/>
              </a:ext>
            </a:extLst>
          </p:cNvPr>
          <p:cNvCxnSpPr>
            <a:cxnSpLocks/>
          </p:cNvCxnSpPr>
          <p:nvPr/>
        </p:nvCxnSpPr>
        <p:spPr bwMode="auto">
          <a:xfrm flipV="1">
            <a:off x="6019800" y="3841800"/>
            <a:ext cx="0" cy="1560883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297FDF-FAC8-3C41-B47F-35199E6A4DBE}"/>
                  </a:ext>
                </a:extLst>
              </p:cNvPr>
              <p:cNvSpPr/>
              <p:nvPr/>
            </p:nvSpPr>
            <p:spPr>
              <a:xfrm>
                <a:off x="389021" y="2623010"/>
                <a:ext cx="4771819" cy="467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1297FDF-FAC8-3C41-B47F-35199E6A4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21" y="2623010"/>
                <a:ext cx="4771819" cy="467500"/>
              </a:xfrm>
              <a:prstGeom prst="rect">
                <a:avLst/>
              </a:prstGeom>
              <a:blipFill>
                <a:blip r:embed="rId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39BD96-DB56-534F-B74F-6EFB6A8B6764}"/>
                  </a:ext>
                </a:extLst>
              </p:cNvPr>
              <p:cNvSpPr/>
              <p:nvPr/>
            </p:nvSpPr>
            <p:spPr>
              <a:xfrm>
                <a:off x="1046747" y="3056459"/>
                <a:ext cx="7696200" cy="999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ℳ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e>
                                  </m:nary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39BD96-DB56-534F-B74F-6EFB6A8B6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47" y="3056459"/>
                <a:ext cx="7696200" cy="999761"/>
              </a:xfrm>
              <a:prstGeom prst="rect">
                <a:avLst/>
              </a:prstGeom>
              <a:blipFill>
                <a:blip r:embed="rId6"/>
                <a:stretch>
                  <a:fillRect t="-125316" b="-18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87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A motivating problem: Awake Hippocampal Replay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53400" cy="5181600"/>
          </a:xfrm>
        </p:spPr>
        <p:txBody>
          <a:bodyPr/>
          <a:lstStyle/>
          <a:p>
            <a:pPr marL="457200" indent="-457200" eaLnBrk="1" hangingPunct="1"/>
            <a:r>
              <a:rPr lang="en-US" sz="2400" dirty="0">
                <a:latin typeface="Arial" charset="0"/>
              </a:rPr>
              <a:t>Reoccurrence of sequences of neural activation that also occurred during activity, at a faster time scale</a:t>
            </a:r>
          </a:p>
          <a:p>
            <a:pPr marL="457200" indent="-457200" eaLnBrk="1" hangingPunct="1"/>
            <a:r>
              <a:rPr lang="en-US" sz="2400" dirty="0">
                <a:latin typeface="Arial" charset="0"/>
              </a:rPr>
              <a:t>Important for memory consolidation and learning of navigation tasks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281" y="6352401"/>
            <a:ext cx="2400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Carr et al., 2011.</a:t>
            </a:r>
          </a:p>
        </p:txBody>
      </p:sp>
      <p:pic>
        <p:nvPicPr>
          <p:cNvPr id="11" name="Picture 10" descr="Repl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99684"/>
            <a:ext cx="8153400" cy="280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574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Experimental Challenge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153400" cy="5181600"/>
          </a:xfrm>
        </p:spPr>
        <p:txBody>
          <a:bodyPr/>
          <a:lstStyle/>
          <a:p>
            <a:pPr marL="457200" indent="-457200" eaLnBrk="1" hangingPunct="1"/>
            <a:r>
              <a:rPr lang="en-US" sz="2400" dirty="0">
                <a:latin typeface="Arial" charset="0"/>
              </a:rPr>
              <a:t>Interrupting all replay events leads to substantial deficits in navigational learning tasks.</a:t>
            </a:r>
          </a:p>
          <a:p>
            <a:pPr marL="457200" indent="-457200" eaLnBrk="1" hangingPunct="1"/>
            <a:r>
              <a:rPr lang="en-US" sz="2400" dirty="0">
                <a:latin typeface="Arial" charset="0"/>
              </a:rPr>
              <a:t>Ultimate goal: Decode replay content in real time to selectively interrupt events.</a:t>
            </a:r>
          </a:p>
          <a:p>
            <a:pPr marL="457200" indent="-457200" eaLnBrk="1" hangingPunct="1"/>
            <a:r>
              <a:rPr lang="en-US" sz="2400" dirty="0">
                <a:latin typeface="Arial" charset="0"/>
              </a:rPr>
              <a:t>Preliminary goal: Decode movement in real time without spike sorting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24"/>
          <a:stretch/>
        </p:blipFill>
        <p:spPr>
          <a:xfrm>
            <a:off x="873119" y="3810000"/>
            <a:ext cx="7397761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6400800"/>
            <a:ext cx="21339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Jadhav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et al., 2012</a:t>
            </a:r>
          </a:p>
        </p:txBody>
      </p:sp>
    </p:spTree>
    <p:extLst>
      <p:ext uri="{BB962C8B-B14F-4D97-AF65-F5344CB8AC3E}">
        <p14:creationId xmlns:p14="http://schemas.microsoft.com/office/powerpoint/2010/main" val="306756525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Marked point process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t="21110" r="19717" b="21112"/>
          <a:stretch/>
        </p:blipFill>
        <p:spPr>
          <a:xfrm>
            <a:off x="391007" y="2209800"/>
            <a:ext cx="3962400" cy="4479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800" y="1333500"/>
                <a:ext cx="7620000" cy="739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0">
                                  <a:latin typeface="Cambria Math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i="0">
                                  <a:latin typeface="Cambria Math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0">
                                  <a:latin typeface="Cambria Math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spike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with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mark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000" i="0">
                                      <a:latin typeface="Cambria Math" charset="0"/>
                                    </a:rPr>
                                    <m:t>ℳ</m:t>
                                  </m:r>
                                  <m:r>
                                    <a:rPr lang="en-US" sz="2000" i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charset="0"/>
                                    </a:rPr>
                                    <m:t>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 [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i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i="0">
                                      <a:latin typeface="Cambria Math" charset="0"/>
                                    </a:rPr>
                                    <m:t>+∆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i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0">
                              <a:latin typeface="Cambria Math" charset="0"/>
                            </a:rPr>
                            <m:t>ℳ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en-US" sz="2000" i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i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𝑑𝑚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33500"/>
                <a:ext cx="7620000" cy="7394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434636" y="2286000"/>
            <a:ext cx="23759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Nonparametric: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762607" y="2706482"/>
                <a:ext cx="7620000" cy="1389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𝜆</m:t>
                          </m:r>
                          <m:r>
                            <a:rPr lang="en-US" sz="2000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𝒦</m:t>
                              </m:r>
                              <m:d>
                                <m:d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bg-BG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is-I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is-I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bg-BG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07" y="2706482"/>
                <a:ext cx="7620000" cy="1389548"/>
              </a:xfrm>
              <a:prstGeom prst="rect">
                <a:avLst/>
              </a:prstGeom>
              <a:blipFill>
                <a:blip r:embed="rId4"/>
                <a:stretch>
                  <a:fillRect t="-23423" b="-44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22621" y="4517213"/>
            <a:ext cx="25122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Semiparametric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81807" y="5592502"/>
                <a:ext cx="7620000" cy="808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2000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𝒦</m:t>
                          </m:r>
                          <m:d>
                            <m:dPr>
                              <m:ctrlPr>
                                <a:rPr lang="is-I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bg-BG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07" y="5592502"/>
                <a:ext cx="7620000" cy="8082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14800" y="5144768"/>
                <a:ext cx="1177309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𝜆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144768"/>
                <a:ext cx="1177309" cy="341632"/>
              </a:xfrm>
              <a:prstGeom prst="rect">
                <a:avLst/>
              </a:prstGeom>
              <a:blipFill rotWithShape="0">
                <a:blip r:embed="rId6"/>
                <a:stretch>
                  <a:fillRect t="-142857" r="-25907" b="-20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75108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State Estimation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828800"/>
            <a:ext cx="8991600" cy="2362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Neural intensity model characterizes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p(spikes|state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600" dirty="0"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For state estimation, we must track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p(state|spikes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Get estimators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Higher order statistics</a:t>
            </a:r>
          </a:p>
          <a:p>
            <a:pPr lvl="1" eaLnBrk="1" hangingPunct="1">
              <a:lnSpc>
                <a:spcPct val="90000"/>
              </a:lnSpc>
            </a:pPr>
            <a:endParaRPr lang="en-US" sz="2600" dirty="0">
              <a:latin typeface="Arial" charset="0"/>
              <a:ea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Application of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Bayes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’ rule </a:t>
            </a:r>
          </a:p>
        </p:txBody>
      </p:sp>
      <p:pic>
        <p:nvPicPr>
          <p:cNvPr id="32772" name="Picture 4" descr="\\10.1.1.1\data10\tzvi\misc\GausEvolv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3511550"/>
            <a:ext cx="3581400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851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The state-space paradigm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51816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</a:rPr>
              <a:t>An unobserved state process (</a:t>
            </a:r>
            <a:r>
              <a:rPr lang="en-US" sz="2000" dirty="0" err="1">
                <a:latin typeface="Arial" charset="0"/>
              </a:rPr>
              <a:t>x</a:t>
            </a:r>
            <a:r>
              <a:rPr lang="en-US" sz="2000" baseline="-25000" dirty="0" err="1">
                <a:latin typeface="Arial" charset="0"/>
              </a:rPr>
              <a:t>t</a:t>
            </a:r>
            <a:r>
              <a:rPr lang="en-US" sz="2000" dirty="0">
                <a:latin typeface="Arial" charset="0"/>
              </a:rPr>
              <a:t>) undergoes stochastic dynamics that influence a set of observation processes (</a:t>
            </a:r>
            <a:r>
              <a:rPr lang="en-US" sz="2000" dirty="0" err="1">
                <a:latin typeface="Arial" charset="0"/>
              </a:rPr>
              <a:t>y</a:t>
            </a:r>
            <a:r>
              <a:rPr lang="en-US" sz="2000" baseline="-25000" dirty="0" err="1">
                <a:latin typeface="Arial" charset="0"/>
              </a:rPr>
              <a:t>t</a:t>
            </a:r>
            <a:r>
              <a:rPr lang="en-US" sz="2000" dirty="0">
                <a:latin typeface="Arial" charset="0"/>
              </a:rPr>
              <a:t>)</a:t>
            </a:r>
          </a:p>
          <a:p>
            <a:pPr eaLnBrk="1" hangingPunct="1">
              <a:buNone/>
            </a:pPr>
            <a:endParaRPr lang="en-US" sz="2000" dirty="0">
              <a:latin typeface="Arial" charset="0"/>
            </a:endParaRPr>
          </a:p>
          <a:p>
            <a:pPr eaLnBrk="1" hangingPunct="1">
              <a:buFontTx/>
              <a:buNone/>
            </a:pPr>
            <a:endParaRPr lang="en-US" sz="2000" dirty="0">
              <a:latin typeface="Arial" charset="0"/>
            </a:endParaRPr>
          </a:p>
          <a:p>
            <a:pPr eaLnBrk="1" hangingPunct="1">
              <a:buFontTx/>
              <a:buNone/>
            </a:pPr>
            <a:endParaRPr lang="en-US" sz="2000" dirty="0">
              <a:latin typeface="Arial" charset="0"/>
            </a:endParaRPr>
          </a:p>
          <a:p>
            <a:pPr eaLnBrk="1" hangingPunct="1">
              <a:buFontTx/>
              <a:buNone/>
            </a:pPr>
            <a:endParaRPr lang="en-US" sz="2000" dirty="0">
              <a:latin typeface="Arial" charset="0"/>
            </a:endParaRPr>
          </a:p>
          <a:p>
            <a:pPr eaLnBrk="1" hangingPunct="1"/>
            <a:endParaRPr lang="en-US" sz="2000" dirty="0">
              <a:latin typeface="Arial" charset="0"/>
            </a:endParaRPr>
          </a:p>
          <a:p>
            <a:pPr eaLnBrk="1" hangingPunct="1"/>
            <a:endParaRPr lang="en-US" sz="2000" dirty="0">
              <a:latin typeface="Arial" charset="0"/>
            </a:endParaRPr>
          </a:p>
          <a:p>
            <a:pPr eaLnBrk="1" hangingPunct="1"/>
            <a:endParaRPr lang="en-US" sz="2000" dirty="0">
              <a:latin typeface="Arial" charset="0"/>
            </a:endParaRPr>
          </a:p>
          <a:p>
            <a:pPr eaLnBrk="1" hangingPunct="1"/>
            <a:r>
              <a:rPr lang="en-US" sz="2000" dirty="0">
                <a:latin typeface="Arial" charset="0"/>
              </a:rPr>
              <a:t>Classically, the states represent directly observable features of a behavioral task  </a:t>
            </a:r>
          </a:p>
          <a:p>
            <a:pPr lvl="1" eaLnBrk="1" hangingPunct="1"/>
            <a:r>
              <a:rPr lang="en-US" sz="1800" dirty="0">
                <a:latin typeface="Arial" charset="0"/>
              </a:rPr>
              <a:t>E.g. Decoding location from ensemble spiking in rat hippocampus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Recently, states have been used to represent unobserved, low-dimensional dynamics of neural representations</a:t>
            </a:r>
          </a:p>
          <a:p>
            <a:pPr eaLnBrk="1" hangingPunct="1">
              <a:buNone/>
            </a:pPr>
            <a:endParaRPr lang="en-US" sz="2000" dirty="0">
              <a:latin typeface="Arial" charset="0"/>
            </a:endParaRPr>
          </a:p>
        </p:txBody>
      </p:sp>
      <p:pic>
        <p:nvPicPr>
          <p:cNvPr id="5" name="Picture 4" descr="FG_HM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38400"/>
            <a:ext cx="5257800" cy="1930882"/>
          </a:xfrm>
          <a:prstGeom prst="rect">
            <a:avLst/>
          </a:prstGeom>
        </p:spPr>
      </p:pic>
      <p:sp>
        <p:nvSpPr>
          <p:cNvPr id="8" name="Circular Arrow 7"/>
          <p:cNvSpPr/>
          <p:nvPr/>
        </p:nvSpPr>
        <p:spPr bwMode="auto">
          <a:xfrm>
            <a:off x="2057400" y="2209800"/>
            <a:ext cx="2895600" cy="1828800"/>
          </a:xfrm>
          <a:prstGeom prst="circularArrow">
            <a:avLst>
              <a:gd name="adj1" fmla="val 2176"/>
              <a:gd name="adj2" fmla="val 520566"/>
              <a:gd name="adj3" fmla="val 19087920"/>
              <a:gd name="adj4" fmla="val 13060871"/>
              <a:gd name="adj5" fmla="val 561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cxnSp>
        <p:nvCxnSpPr>
          <p:cNvPr id="11" name="Straight Connector 10"/>
          <p:cNvCxnSpPr/>
          <p:nvPr/>
        </p:nvCxnSpPr>
        <p:spPr bwMode="auto">
          <a:xfrm>
            <a:off x="435187" y="502920"/>
            <a:ext cx="822960" cy="82296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650071" y="2768601"/>
            <a:ext cx="660197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967642" y="2760133"/>
            <a:ext cx="528158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5156199" y="2760133"/>
            <a:ext cx="330099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146901" y="2777066"/>
            <a:ext cx="330099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3" name="Circular Arrow 22"/>
          <p:cNvSpPr/>
          <p:nvPr/>
        </p:nvSpPr>
        <p:spPr bwMode="auto">
          <a:xfrm>
            <a:off x="1981200" y="2057400"/>
            <a:ext cx="5257800" cy="2057400"/>
          </a:xfrm>
          <a:prstGeom prst="circularArrow">
            <a:avLst>
              <a:gd name="adj1" fmla="val 1883"/>
              <a:gd name="adj2" fmla="val 228430"/>
              <a:gd name="adj3" fmla="val 20402162"/>
              <a:gd name="adj4" fmla="val 11694808"/>
              <a:gd name="adj5" fmla="val 3603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24" name="Circular Arrow 23"/>
          <p:cNvSpPr/>
          <p:nvPr/>
        </p:nvSpPr>
        <p:spPr bwMode="auto">
          <a:xfrm>
            <a:off x="3657600" y="2057400"/>
            <a:ext cx="3048000" cy="1600200"/>
          </a:xfrm>
          <a:prstGeom prst="circularArrow">
            <a:avLst>
              <a:gd name="adj1" fmla="val 1883"/>
              <a:gd name="adj2" fmla="val 228430"/>
              <a:gd name="adj3" fmla="val 20402162"/>
              <a:gd name="adj4" fmla="val 11694808"/>
              <a:gd name="adj5" fmla="val 3603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33074" y="4114800"/>
                <a:ext cx="1405769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074" y="4114800"/>
                <a:ext cx="1405769" cy="304699"/>
              </a:xfrm>
              <a:prstGeom prst="rect">
                <a:avLst/>
              </a:prstGeom>
              <a:blipFill rotWithShape="0">
                <a:blip r:embed="rId3"/>
                <a:stretch>
                  <a:fillRect l="-4348" t="-10000" b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76800" y="3007254"/>
                <a:ext cx="1759521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007254"/>
                <a:ext cx="1759521" cy="397032"/>
              </a:xfrm>
              <a:prstGeom prst="rect">
                <a:avLst/>
              </a:prstGeom>
              <a:blipFill rotWithShape="0">
                <a:blip r:embed="rId4"/>
                <a:stretch>
                  <a:fillRect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975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Decoding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33936" y="2003257"/>
                <a:ext cx="6627391" cy="786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is-I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nary>
                                <m:naryPr>
                                  <m:ctrlPr>
                                    <a:rPr lang="is-I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s-I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ℳ</m:t>
                                  </m:r>
                                </m:sub>
                                <m:sup/>
                                <m:e>
                                  <m:r>
                                    <a:rPr lang="is-I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𝑑𝑚</m:t>
                                  </m:r>
                                </m:e>
                              </m:nary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36" y="2003257"/>
                <a:ext cx="6627391" cy="786882"/>
              </a:xfrm>
              <a:prstGeom prst="rect">
                <a:avLst/>
              </a:prstGeom>
              <a:blipFill rotWithShape="0">
                <a:blip r:embed="rId2"/>
                <a:stretch>
                  <a:fillRect t="-5426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79760" y="1417766"/>
                <a:ext cx="1278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760" y="1417766"/>
                <a:ext cx="127887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286" t="-13333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5667" y="13716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State model: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76426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Observation model: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667" y="3157568"/>
            <a:ext cx="151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Bayes’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69858" y="3506463"/>
                <a:ext cx="7070333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58" y="3506463"/>
                <a:ext cx="7070333" cy="425822"/>
              </a:xfrm>
              <a:prstGeom prst="rect">
                <a:avLst/>
              </a:prstGeom>
              <a:blipFill rotWithShape="0">
                <a:blip r:embed="rId4"/>
                <a:stretch>
                  <a:fillRect t="-1142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57200" y="4114800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Chapman-Kolmogorov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61391" y="4463695"/>
                <a:ext cx="7583230" cy="726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s-I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s-I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91" y="4463695"/>
                <a:ext cx="7583230" cy="7266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65667" y="5245083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Iterative equation for posterior density: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27426" y="6151016"/>
                <a:ext cx="8101384" cy="65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s-I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s-I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26" y="6151016"/>
                <a:ext cx="8101384" cy="6539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5977" y="5663142"/>
                <a:ext cx="2908873" cy="475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77" y="5663142"/>
                <a:ext cx="2908873" cy="475451"/>
              </a:xfrm>
              <a:prstGeom prst="rect">
                <a:avLst/>
              </a:prstGeom>
              <a:blipFill rotWithShape="0"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671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</a:rPr>
              <a:t>Decoding – model comparison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848600" cy="5181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Surprisingly, </a:t>
            </a:r>
            <a:r>
              <a:rPr lang="en-US" sz="2400" dirty="0" err="1">
                <a:latin typeface="Arial" charset="0"/>
              </a:rPr>
              <a:t>clusterless</a:t>
            </a:r>
            <a:r>
              <a:rPr lang="en-US" sz="2400" dirty="0">
                <a:latin typeface="Arial" charset="0"/>
              </a:rPr>
              <a:t> decoding trajectories were more certain and more accurate</a:t>
            </a:r>
          </a:p>
          <a:p>
            <a:pPr eaLnBrk="1" hangingPunct="1"/>
            <a:endParaRPr lang="en-US" sz="2400" dirty="0">
              <a:latin typeface="Arial" charset="0"/>
            </a:endParaRPr>
          </a:p>
          <a:p>
            <a:pPr eaLnBrk="1" hangingPunct="1"/>
            <a:endParaRPr lang="en-US" sz="2400" dirty="0">
              <a:latin typeface="Arial" charset="0"/>
            </a:endParaRPr>
          </a:p>
          <a:p>
            <a:pPr eaLnBrk="1" hangingPunct="1">
              <a:buNone/>
            </a:pPr>
            <a:endParaRPr lang="en-US" sz="2400" dirty="0"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22AEF-2BDE-8043-9C3C-78840D2A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20790"/>
            <a:ext cx="7010400" cy="41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0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</a:rPr>
              <a:t>Improvement in decoding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848600" cy="5181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Simple simulation involving two neurons with overlapping waveform features</a:t>
            </a:r>
          </a:p>
          <a:p>
            <a:pPr eaLnBrk="1" hangingPunct="1"/>
            <a:endParaRPr lang="en-US" sz="2400" b="1" dirty="0">
              <a:latin typeface="Arial" charset="0"/>
            </a:endParaRPr>
          </a:p>
          <a:p>
            <a:pPr eaLnBrk="1" hangingPunct="1"/>
            <a:endParaRPr lang="en-US" sz="2400" b="1" dirty="0">
              <a:latin typeface="Arial" charset="0"/>
            </a:endParaRPr>
          </a:p>
          <a:p>
            <a:pPr eaLnBrk="1" hangingPunct="1">
              <a:buNone/>
            </a:pPr>
            <a:endParaRPr lang="en-US" sz="2400" b="1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5D92B3-2FF1-DB42-B831-E02FB91B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123900"/>
            <a:ext cx="8191500" cy="47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66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</a:rPr>
              <a:t>Improvement in decoding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848600" cy="5181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Simple simulation involving two neurons with overlapping waveform features</a:t>
            </a:r>
          </a:p>
          <a:p>
            <a:pPr eaLnBrk="1" hangingPunct="1"/>
            <a:endParaRPr lang="en-US" sz="2400" b="1" dirty="0">
              <a:latin typeface="Arial" charset="0"/>
            </a:endParaRPr>
          </a:p>
          <a:p>
            <a:pPr eaLnBrk="1" hangingPunct="1"/>
            <a:endParaRPr lang="en-US" sz="2400" b="1" dirty="0">
              <a:latin typeface="Arial" charset="0"/>
            </a:endParaRPr>
          </a:p>
          <a:p>
            <a:pPr eaLnBrk="1" hangingPunct="1">
              <a:buNone/>
            </a:pPr>
            <a:endParaRPr lang="en-US" sz="2400" b="1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C4D14-0BCD-5248-A4C3-6F7F5885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55955"/>
            <a:ext cx="8229600" cy="43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z="3400" dirty="0">
                <a:latin typeface="Arial" charset="0"/>
                <a:ea typeface="Arial" charset="0"/>
                <a:cs typeface="Arial" charset="0"/>
              </a:rPr>
              <a:t>Features of some classical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Recorded activity from an isolated neuron in a single brain area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Simple stimulus/response paradigm</a:t>
            </a:r>
          </a:p>
          <a:p>
            <a:pPr lvl="1"/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All signals are directly observable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Neural representation clear to the naked eye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579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Arial" charset="0"/>
              </a:rPr>
              <a:t>Improvement in decoding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848600" cy="5181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Simple simulation involving two neurons with overlapping waveform features</a:t>
            </a:r>
          </a:p>
          <a:p>
            <a:pPr eaLnBrk="1" hangingPunct="1"/>
            <a:endParaRPr lang="en-US" sz="2400" b="1" dirty="0">
              <a:latin typeface="Arial" charset="0"/>
            </a:endParaRPr>
          </a:p>
          <a:p>
            <a:pPr eaLnBrk="1" hangingPunct="1"/>
            <a:endParaRPr lang="en-US" sz="2400" b="1" dirty="0">
              <a:latin typeface="Arial" charset="0"/>
            </a:endParaRPr>
          </a:p>
          <a:p>
            <a:pPr eaLnBrk="1" hangingPunct="1">
              <a:buNone/>
            </a:pPr>
            <a:endParaRPr lang="en-US" sz="2400" b="1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32E65-8EC1-A246-BB1B-0A969061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672410"/>
            <a:ext cx="6705600" cy="38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77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dirty="0" err="1">
                <a:latin typeface="Arial" charset="0"/>
              </a:rPr>
              <a:t>Clusterless</a:t>
            </a:r>
            <a:r>
              <a:rPr lang="en-US" sz="3200" dirty="0">
                <a:latin typeface="Arial" charset="0"/>
              </a:rPr>
              <a:t> decoding conclusions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848600" cy="43434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Marked point processes produce real-time decoding algorithms suitable for closed-loop experiments</a:t>
            </a:r>
          </a:p>
          <a:p>
            <a:pPr eaLnBrk="1" hangingPunct="1"/>
            <a:r>
              <a:rPr lang="en-US" sz="2400" dirty="0" err="1">
                <a:latin typeface="Arial" charset="0"/>
              </a:rPr>
              <a:t>Clusterless</a:t>
            </a:r>
            <a:r>
              <a:rPr lang="en-US" sz="2400" dirty="0">
                <a:latin typeface="Arial" charset="0"/>
              </a:rPr>
              <a:t> models eliminate bias imposed by two step (sorting, model fitting) process</a:t>
            </a:r>
          </a:p>
          <a:p>
            <a:pPr eaLnBrk="1" hangingPunct="1"/>
            <a:r>
              <a:rPr lang="en-US" sz="2400" dirty="0" err="1">
                <a:latin typeface="Arial" charset="0"/>
              </a:rPr>
              <a:t>Clusterless</a:t>
            </a:r>
            <a:r>
              <a:rPr lang="en-US" sz="2400" dirty="0">
                <a:latin typeface="Arial" charset="0"/>
              </a:rPr>
              <a:t> models allow us to retain unclassifiable spikes that provide coding information</a:t>
            </a:r>
          </a:p>
          <a:p>
            <a:pPr eaLnBrk="1" hangingPunct="1"/>
            <a:r>
              <a:rPr lang="en-US" sz="2400" dirty="0" err="1">
                <a:latin typeface="Arial" charset="0"/>
              </a:rPr>
              <a:t>Clusterless</a:t>
            </a:r>
            <a:r>
              <a:rPr lang="en-US" sz="2400" dirty="0">
                <a:latin typeface="Arial" charset="0"/>
              </a:rPr>
              <a:t> decoding provides a natural measure for assessing the quality of population-level coding models. </a:t>
            </a:r>
          </a:p>
        </p:txBody>
      </p:sp>
    </p:spTree>
    <p:extLst>
      <p:ext uri="{BB962C8B-B14F-4D97-AF65-F5344CB8AC3E}">
        <p14:creationId xmlns:p14="http://schemas.microsoft.com/office/powerpoint/2010/main" val="2769249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Back to motivating example (if there’s time)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85800" y="1447800"/>
            <a:ext cx="8458200" cy="260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100000"/>
              </a:lnSpc>
              <a:buFontTx/>
              <a:buNone/>
            </a:pPr>
            <a:r>
              <a:rPr lang="en-US" sz="2400" kern="0" dirty="0">
                <a:latin typeface="Arial" charset="0"/>
              </a:rPr>
              <a:t>Challenge: </a:t>
            </a:r>
          </a:p>
          <a:p>
            <a:pPr marL="0" indent="0" eaLnBrk="1" hangingPunct="1">
              <a:lnSpc>
                <a:spcPct val="100000"/>
              </a:lnSpc>
              <a:buFontTx/>
              <a:buNone/>
            </a:pPr>
            <a:r>
              <a:rPr lang="en-US" sz="2000" kern="0" dirty="0">
                <a:latin typeface="Arial" charset="0"/>
              </a:rPr>
              <a:t>Replay relates to a process of reactivation that is not directly observable. </a:t>
            </a:r>
          </a:p>
          <a:p>
            <a:pPr marL="0" indent="0" eaLnBrk="1" hangingPunct="1">
              <a:lnSpc>
                <a:spcPct val="100000"/>
              </a:lnSpc>
              <a:buFontTx/>
              <a:buNone/>
            </a:pPr>
            <a:endParaRPr lang="en-US" sz="2000" kern="0" dirty="0">
              <a:latin typeface="Arial" charset="0"/>
            </a:endParaRPr>
          </a:p>
          <a:p>
            <a:pPr marL="0" indent="0" eaLnBrk="1" hangingPunct="1">
              <a:lnSpc>
                <a:spcPct val="100000"/>
              </a:lnSpc>
              <a:buFontTx/>
              <a:buNone/>
            </a:pPr>
            <a:r>
              <a:rPr lang="en-US" sz="2400" kern="0" dirty="0">
                <a:latin typeface="Arial" charset="0"/>
              </a:rPr>
              <a:t>Approach – State-space estimation:</a:t>
            </a:r>
          </a:p>
          <a:p>
            <a:pPr marL="0" indent="0" eaLnBrk="1" hangingPunct="1">
              <a:lnSpc>
                <a:spcPct val="100000"/>
              </a:lnSpc>
              <a:buFontTx/>
              <a:buNone/>
            </a:pPr>
            <a:r>
              <a:rPr lang="en-US" sz="2000" kern="0" dirty="0">
                <a:latin typeface="Arial" charset="0"/>
              </a:rPr>
              <a:t>Discrete and continuous latent processes that drive observations are estimated using a filter/smoother + EM algorithm.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BE61C6-04F5-7F4F-B907-4CCEE550A733}"/>
              </a:ext>
            </a:extLst>
          </p:cNvPr>
          <p:cNvGrpSpPr/>
          <p:nvPr/>
        </p:nvGrpSpPr>
        <p:grpSpPr>
          <a:xfrm>
            <a:off x="1980029" y="3886200"/>
            <a:ext cx="5869741" cy="2667000"/>
            <a:chOff x="1728111" y="2362301"/>
            <a:chExt cx="7396081" cy="3276600"/>
          </a:xfrm>
        </p:grpSpPr>
        <p:pic>
          <p:nvPicPr>
            <p:cNvPr id="4" name="Picture 3" descr="FG_HMM.png">
              <a:extLst>
                <a:ext uri="{FF2B5EF4-FFF2-40B4-BE49-F238E27FC236}">
                  <a16:creationId xmlns:a16="http://schemas.microsoft.com/office/drawing/2014/main" id="{88CC713F-3BFC-C345-B801-E2984C18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2743301"/>
              <a:ext cx="5257800" cy="1930882"/>
            </a:xfrm>
            <a:prstGeom prst="rect">
              <a:avLst/>
            </a:prstGeom>
          </p:spPr>
        </p:pic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3C5D3820-E39D-9144-88F2-AFBCE4CEF79F}"/>
                </a:ext>
              </a:extLst>
            </p:cNvPr>
            <p:cNvSpPr/>
            <p:nvPr/>
          </p:nvSpPr>
          <p:spPr bwMode="auto">
            <a:xfrm>
              <a:off x="2057400" y="2514701"/>
              <a:ext cx="2895600" cy="1828800"/>
            </a:xfrm>
            <a:prstGeom prst="circularArrow">
              <a:avLst>
                <a:gd name="adj1" fmla="val 2176"/>
                <a:gd name="adj2" fmla="val 520566"/>
                <a:gd name="adj3" fmla="val 19087920"/>
                <a:gd name="adj4" fmla="val 13060871"/>
                <a:gd name="adj5" fmla="val 5610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0F7525EE-1036-0343-A69A-BECBA6FC051F}"/>
                </a:ext>
              </a:extLst>
            </p:cNvPr>
            <p:cNvSpPr/>
            <p:nvPr/>
          </p:nvSpPr>
          <p:spPr bwMode="auto">
            <a:xfrm>
              <a:off x="1981200" y="2362301"/>
              <a:ext cx="5257800" cy="2057400"/>
            </a:xfrm>
            <a:prstGeom prst="circularArrow">
              <a:avLst>
                <a:gd name="adj1" fmla="val 1883"/>
                <a:gd name="adj2" fmla="val 228430"/>
                <a:gd name="adj3" fmla="val 20402162"/>
                <a:gd name="adj4" fmla="val 11694808"/>
                <a:gd name="adj5" fmla="val 3603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9C95633E-2875-234D-B3B2-93CB3A0CD693}"/>
                </a:ext>
              </a:extLst>
            </p:cNvPr>
            <p:cNvSpPr/>
            <p:nvPr/>
          </p:nvSpPr>
          <p:spPr bwMode="auto">
            <a:xfrm>
              <a:off x="3657600" y="2362301"/>
              <a:ext cx="3048000" cy="1600200"/>
            </a:xfrm>
            <a:prstGeom prst="circularArrow">
              <a:avLst>
                <a:gd name="adj1" fmla="val 1883"/>
                <a:gd name="adj2" fmla="val 228430"/>
                <a:gd name="adj3" fmla="val 20402162"/>
                <a:gd name="adj4" fmla="val 11694808"/>
                <a:gd name="adj5" fmla="val 3603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3C6BD66-A0CB-D744-A422-CCC752298C8F}"/>
                    </a:ext>
                  </a:extLst>
                </p:cNvPr>
                <p:cNvSpPr txBox="1"/>
                <p:nvPr/>
              </p:nvSpPr>
              <p:spPr>
                <a:xfrm>
                  <a:off x="6773997" y="4648301"/>
                  <a:ext cx="2350195" cy="3046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d>
                          <m:dPr>
                            <m:ctrlPr>
                              <a:rPr lang="is-IS" sz="2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3C6BD66-A0CB-D744-A422-CCC752298C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97" y="4648301"/>
                  <a:ext cx="2350195" cy="304699"/>
                </a:xfrm>
                <a:prstGeom prst="rect">
                  <a:avLst/>
                </a:prstGeom>
                <a:blipFill>
                  <a:blip r:embed="rId3"/>
                  <a:stretch>
                    <a:fillRect l="-4730" t="-5000" r="-19595" b="-7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61024FC-A759-D84F-9600-0359E93C9C60}"/>
                    </a:ext>
                  </a:extLst>
                </p:cNvPr>
                <p:cNvSpPr/>
                <p:nvPr/>
              </p:nvSpPr>
              <p:spPr>
                <a:xfrm>
                  <a:off x="6815570" y="3434680"/>
                  <a:ext cx="2154949" cy="397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  <m:d>
                          <m:dPr>
                            <m:ctrlPr>
                              <a:rPr lang="is-I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61024FC-A759-D84F-9600-0359E93C9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5570" y="3434680"/>
                  <a:ext cx="2154949" cy="397032"/>
                </a:xfrm>
                <a:prstGeom prst="rect">
                  <a:avLst/>
                </a:prstGeom>
                <a:blipFill>
                  <a:blip r:embed="rId4"/>
                  <a:stretch>
                    <a:fillRect r="-11111" b="-4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529D19-03D7-3C4C-B096-1F4D81590807}"/>
                </a:ext>
              </a:extLst>
            </p:cNvPr>
            <p:cNvSpPr/>
            <p:nvPr/>
          </p:nvSpPr>
          <p:spPr bwMode="auto">
            <a:xfrm>
              <a:off x="2011680" y="5029200"/>
              <a:ext cx="592670" cy="5943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609600" marR="0" indent="-609600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tx1"/>
                  </a:solidFill>
                  <a:latin typeface="Times New Roman" charset="0"/>
                </a:rPr>
                <a:t>I</a:t>
              </a:r>
              <a:r>
                <a:rPr lang="en-US" sz="1600" baseline="-25000" dirty="0">
                  <a:solidFill>
                    <a:schemeClr val="tx1"/>
                  </a:solidFill>
                  <a:latin typeface="Times New Roman" charset="0"/>
                </a:rPr>
                <a:t>0</a:t>
              </a: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E21CA3-BCB7-5743-BD0B-6B5D462E511E}"/>
                </a:ext>
              </a:extLst>
            </p:cNvPr>
            <p:cNvSpPr/>
            <p:nvPr/>
          </p:nvSpPr>
          <p:spPr bwMode="auto">
            <a:xfrm>
              <a:off x="3293530" y="5029200"/>
              <a:ext cx="592670" cy="5943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609600" marR="0" indent="-609600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tx1"/>
                  </a:solidFill>
                  <a:latin typeface="Times New Roman" charset="0"/>
                </a:rPr>
                <a:t>I</a:t>
              </a:r>
              <a:r>
                <a:rPr lang="en-US" sz="1600" baseline="-25000" dirty="0">
                  <a:solidFill>
                    <a:schemeClr val="tx1"/>
                  </a:solidFill>
                  <a:latin typeface="Times New Roman" charset="0"/>
                </a:rPr>
                <a:t>1</a:t>
              </a: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4F8F8A-CDF0-5E40-AE15-8788FECA5BB0}"/>
                </a:ext>
              </a:extLst>
            </p:cNvPr>
            <p:cNvSpPr/>
            <p:nvPr/>
          </p:nvSpPr>
          <p:spPr bwMode="auto">
            <a:xfrm>
              <a:off x="4512730" y="5029200"/>
              <a:ext cx="592670" cy="5943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609600" marR="0" indent="-609600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tx1"/>
                  </a:solidFill>
                  <a:latin typeface="Times New Roman" charset="0"/>
                </a:rPr>
                <a:t>I</a:t>
              </a:r>
              <a:r>
                <a:rPr lang="en-US" sz="1600" baseline="-25000" dirty="0">
                  <a:solidFill>
                    <a:schemeClr val="tx1"/>
                  </a:solidFill>
                  <a:latin typeface="Times New Roman" charset="0"/>
                </a:rPr>
                <a:t>2</a:t>
              </a:r>
              <a:endParaRPr kumimoji="0" lang="en-US" sz="16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53498C-D3C8-3E48-BCE8-74C805EA5D21}"/>
                </a:ext>
              </a:extLst>
            </p:cNvPr>
            <p:cNvSpPr/>
            <p:nvPr/>
          </p:nvSpPr>
          <p:spPr bwMode="auto">
            <a:xfrm>
              <a:off x="6400800" y="5029200"/>
              <a:ext cx="592670" cy="5943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609600" marR="0" indent="-609600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tx1"/>
                  </a:solidFill>
                  <a:latin typeface="Times New Roman" charset="0"/>
                </a:rPr>
                <a:t>I</a:t>
              </a:r>
              <a:r>
                <a:rPr lang="en-US" sz="1600" i="1" baseline="-25000" dirty="0">
                  <a:solidFill>
                    <a:schemeClr val="tx1"/>
                  </a:solidFill>
                  <a:latin typeface="Times New Roman" charset="0"/>
                </a:rPr>
                <a:t>T</a:t>
              </a:r>
              <a:endParaRPr kumimoji="0" lang="en-US" sz="16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0218451-7477-C945-AE3A-9CB521405821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 bwMode="auto">
            <a:xfrm>
              <a:off x="2604350" y="5326380"/>
              <a:ext cx="689180" cy="0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6CC9A2-77FB-B34C-B8CA-1680ED413227}"/>
                </a:ext>
              </a:extLst>
            </p:cNvPr>
            <p:cNvCxnSpPr>
              <a:cxnSpLocks/>
              <a:stCxn id="11" idx="6"/>
            </p:cNvCxnSpPr>
            <p:nvPr/>
          </p:nvCxnSpPr>
          <p:spPr bwMode="auto">
            <a:xfrm>
              <a:off x="3886200" y="5326380"/>
              <a:ext cx="609600" cy="7620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9E81463-F3FA-9847-A175-E2078042F415}"/>
                </a:ext>
              </a:extLst>
            </p:cNvPr>
            <p:cNvCxnSpPr>
              <a:cxnSpLocks/>
              <a:stCxn id="13" idx="6"/>
            </p:cNvCxnSpPr>
            <p:nvPr/>
          </p:nvCxnSpPr>
          <p:spPr bwMode="auto">
            <a:xfrm flipV="1">
              <a:off x="5105400" y="5325306"/>
              <a:ext cx="380898" cy="1074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CC2F41C-DEE8-AF48-BB79-3A9C18B95C19}"/>
                </a:ext>
              </a:extLst>
            </p:cNvPr>
            <p:cNvCxnSpPr>
              <a:cxnSpLocks/>
              <a:endCxn id="14" idx="2"/>
            </p:cNvCxnSpPr>
            <p:nvPr/>
          </p:nvCxnSpPr>
          <p:spPr bwMode="auto">
            <a:xfrm>
              <a:off x="6078968" y="5325306"/>
              <a:ext cx="321832" cy="1074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6350694-2313-B743-BA5E-A191F1C2D684}"/>
                </a:ext>
              </a:extLst>
            </p:cNvPr>
            <p:cNvCxnSpPr>
              <a:cxnSpLocks/>
              <a:stCxn id="10" idx="0"/>
            </p:cNvCxnSpPr>
            <p:nvPr/>
          </p:nvCxnSpPr>
          <p:spPr bwMode="auto">
            <a:xfrm flipV="1">
              <a:off x="2308015" y="4674183"/>
              <a:ext cx="0" cy="355017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D291270-B093-744C-8E43-7943BF8CBEBC}"/>
                </a:ext>
              </a:extLst>
            </p:cNvPr>
            <p:cNvCxnSpPr>
              <a:cxnSpLocks/>
              <a:stCxn id="11" idx="0"/>
            </p:cNvCxnSpPr>
            <p:nvPr/>
          </p:nvCxnSpPr>
          <p:spPr bwMode="auto">
            <a:xfrm flipV="1">
              <a:off x="3589865" y="4674183"/>
              <a:ext cx="0" cy="355017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F6C5CA-ED71-1F41-92F9-0DF054AC353A}"/>
                </a:ext>
              </a:extLst>
            </p:cNvPr>
            <p:cNvCxnSpPr>
              <a:cxnSpLocks/>
              <a:stCxn id="13" idx="0"/>
            </p:cNvCxnSpPr>
            <p:nvPr/>
          </p:nvCxnSpPr>
          <p:spPr bwMode="auto">
            <a:xfrm flipV="1">
              <a:off x="4809065" y="4674183"/>
              <a:ext cx="0" cy="355017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E1613E-82DD-0A46-B7DE-960E1F490A3C}"/>
                </a:ext>
              </a:extLst>
            </p:cNvPr>
            <p:cNvCxnSpPr>
              <a:cxnSpLocks/>
              <a:stCxn id="10" idx="7"/>
            </p:cNvCxnSpPr>
            <p:nvPr/>
          </p:nvCxnSpPr>
          <p:spPr bwMode="auto">
            <a:xfrm flipV="1">
              <a:off x="2517555" y="4419702"/>
              <a:ext cx="792713" cy="696540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075AFA-E060-B041-81B8-FB267D38C314}"/>
                </a:ext>
              </a:extLst>
            </p:cNvPr>
            <p:cNvCxnSpPr>
              <a:cxnSpLocks/>
              <a:stCxn id="11" idx="7"/>
            </p:cNvCxnSpPr>
            <p:nvPr/>
          </p:nvCxnSpPr>
          <p:spPr bwMode="auto">
            <a:xfrm flipV="1">
              <a:off x="3799405" y="4419701"/>
              <a:ext cx="713325" cy="696541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ADB275-4674-CD4D-A4A8-A3BF9BB4E336}"/>
                </a:ext>
              </a:extLst>
            </p:cNvPr>
            <p:cNvCxnSpPr>
              <a:cxnSpLocks/>
              <a:stCxn id="13" idx="7"/>
            </p:cNvCxnSpPr>
            <p:nvPr/>
          </p:nvCxnSpPr>
          <p:spPr bwMode="auto">
            <a:xfrm flipV="1">
              <a:off x="5018605" y="4523155"/>
              <a:ext cx="606936" cy="593087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17E7048-E379-7E44-AAC5-48ED4A64388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63810" y="4537337"/>
              <a:ext cx="467693" cy="442059"/>
            </a:xfrm>
            <a:prstGeom prst="straightConnector1">
              <a:avLst/>
            </a:prstGeom>
            <a:ln w="31750">
              <a:headEnd type="none" w="med" len="med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ircular Arrow 25">
              <a:extLst>
                <a:ext uri="{FF2B5EF4-FFF2-40B4-BE49-F238E27FC236}">
                  <a16:creationId xmlns:a16="http://schemas.microsoft.com/office/drawing/2014/main" id="{48D4A243-ED79-FD44-B4B5-79A03F5E6732}"/>
                </a:ext>
              </a:extLst>
            </p:cNvPr>
            <p:cNvSpPr/>
            <p:nvPr/>
          </p:nvSpPr>
          <p:spPr bwMode="auto">
            <a:xfrm rot="16200000">
              <a:off x="1194711" y="3276701"/>
              <a:ext cx="2895600" cy="1828800"/>
            </a:xfrm>
            <a:prstGeom prst="circularArrow">
              <a:avLst>
                <a:gd name="adj1" fmla="val 2176"/>
                <a:gd name="adj2" fmla="val 520566"/>
                <a:gd name="adj3" fmla="val 19087920"/>
                <a:gd name="adj4" fmla="val 12679600"/>
                <a:gd name="adj5" fmla="val 5610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27" name="Circular Arrow 26">
              <a:extLst>
                <a:ext uri="{FF2B5EF4-FFF2-40B4-BE49-F238E27FC236}">
                  <a16:creationId xmlns:a16="http://schemas.microsoft.com/office/drawing/2014/main" id="{1EFBC5C0-A550-B245-AC3D-940C78D93E17}"/>
                </a:ext>
              </a:extLst>
            </p:cNvPr>
            <p:cNvSpPr/>
            <p:nvPr/>
          </p:nvSpPr>
          <p:spPr bwMode="auto">
            <a:xfrm rot="16200000">
              <a:off x="2378468" y="3261360"/>
              <a:ext cx="2895600" cy="1828800"/>
            </a:xfrm>
            <a:prstGeom prst="circularArrow">
              <a:avLst>
                <a:gd name="adj1" fmla="val 2176"/>
                <a:gd name="adj2" fmla="val 520566"/>
                <a:gd name="adj3" fmla="val 19087920"/>
                <a:gd name="adj4" fmla="val 12679600"/>
                <a:gd name="adj5" fmla="val 5610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28" name="Circular Arrow 27">
              <a:extLst>
                <a:ext uri="{FF2B5EF4-FFF2-40B4-BE49-F238E27FC236}">
                  <a16:creationId xmlns:a16="http://schemas.microsoft.com/office/drawing/2014/main" id="{5A4D40DF-C4E8-794F-B9CB-4DE5B8BCD39E}"/>
                </a:ext>
              </a:extLst>
            </p:cNvPr>
            <p:cNvSpPr/>
            <p:nvPr/>
          </p:nvSpPr>
          <p:spPr bwMode="auto">
            <a:xfrm rot="16200000">
              <a:off x="3614381" y="3276701"/>
              <a:ext cx="2895600" cy="1828800"/>
            </a:xfrm>
            <a:prstGeom prst="circularArrow">
              <a:avLst>
                <a:gd name="adj1" fmla="val 2176"/>
                <a:gd name="adj2" fmla="val 520566"/>
                <a:gd name="adj3" fmla="val 19087920"/>
                <a:gd name="adj4" fmla="val 12679600"/>
                <a:gd name="adj5" fmla="val 5610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29" name="Circular Arrow 28">
              <a:extLst>
                <a:ext uri="{FF2B5EF4-FFF2-40B4-BE49-F238E27FC236}">
                  <a16:creationId xmlns:a16="http://schemas.microsoft.com/office/drawing/2014/main" id="{0A4AEA33-DE2A-7A4F-963E-59E97BE7A4FB}"/>
                </a:ext>
              </a:extLst>
            </p:cNvPr>
            <p:cNvSpPr/>
            <p:nvPr/>
          </p:nvSpPr>
          <p:spPr bwMode="auto">
            <a:xfrm rot="16200000">
              <a:off x="5524500" y="3195421"/>
              <a:ext cx="2895600" cy="1828800"/>
            </a:xfrm>
            <a:prstGeom prst="circularArrow">
              <a:avLst>
                <a:gd name="adj1" fmla="val 2176"/>
                <a:gd name="adj2" fmla="val 520566"/>
                <a:gd name="adj3" fmla="val 19087920"/>
                <a:gd name="adj4" fmla="val 12679600"/>
                <a:gd name="adj5" fmla="val 5610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41340696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Decoding discrete replay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63603" y="2860394"/>
                <a:ext cx="2980880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603" y="2860394"/>
                <a:ext cx="2980880" cy="425822"/>
              </a:xfrm>
              <a:prstGeom prst="rect">
                <a:avLst/>
              </a:prstGeom>
              <a:blipFill rotWithShape="0">
                <a:blip r:embed="rId2"/>
                <a:stretch>
                  <a:fillRect l="-1840" t="-1142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92274" y="2216387"/>
                <a:ext cx="1480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74" y="2216387"/>
                <a:ext cx="148047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333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1449" y="2170389"/>
            <a:ext cx="19127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State model: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1449" y="2860394"/>
            <a:ext cx="285526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Observation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45494" y="1616924"/>
                <a:ext cx="2481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494" y="1616924"/>
                <a:ext cx="248183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11" t="-1087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11449" y="1532339"/>
            <a:ext cx="230864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Initial condition: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449" y="3983676"/>
            <a:ext cx="59330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Discrete state, marked point process filter: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11449" y="4509975"/>
                <a:ext cx="5642121" cy="819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is-I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s-I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</m:oMath>
                  </m:oMathPara>
                </a14:m>
                <a:endParaRPr lang="en-US" sz="20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49" y="4509975"/>
                <a:ext cx="5642121" cy="8190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0600" y="5265032"/>
                <a:ext cx="7699479" cy="819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is-I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Δ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s-I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265032"/>
                <a:ext cx="7699479" cy="8190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600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05" y="3719587"/>
            <a:ext cx="3962399" cy="254574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077200" cy="762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Real time decoding of discrete replay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9" y="3704375"/>
            <a:ext cx="3952201" cy="2539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r="16439"/>
          <a:stretch/>
        </p:blipFill>
        <p:spPr>
          <a:xfrm>
            <a:off x="2209800" y="4021573"/>
            <a:ext cx="1447800" cy="1706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9" y="1312333"/>
            <a:ext cx="3912021" cy="2519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66" y="1317455"/>
            <a:ext cx="3930934" cy="2525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r="20833"/>
          <a:stretch/>
        </p:blipFill>
        <p:spPr>
          <a:xfrm>
            <a:off x="6616805" y="4024387"/>
            <a:ext cx="1376044" cy="1720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1825"/>
            <a:ext cx="9144000" cy="453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1661" y="1088267"/>
            <a:ext cx="1095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Replay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71894" y="1088267"/>
            <a:ext cx="1095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Replay 2</a:t>
            </a:r>
          </a:p>
        </p:txBody>
      </p:sp>
    </p:spTree>
    <p:extLst>
      <p:ext uri="{BB962C8B-B14F-4D97-AF65-F5344CB8AC3E}">
        <p14:creationId xmlns:p14="http://schemas.microsoft.com/office/powerpoint/2010/main" val="4167935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077200" cy="762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Toward closed-loop interruption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7500"/>
          <a:stretch/>
        </p:blipFill>
        <p:spPr>
          <a:xfrm>
            <a:off x="685800" y="1206500"/>
            <a:ext cx="7772400" cy="4438055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5644555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sz="2000" kern="0" dirty="0">
                <a:latin typeface="Arial" charset="0"/>
              </a:rPr>
              <a:t>At a 0.8 confidence level, nearly all replay events can be classified within first 100 </a:t>
            </a:r>
            <a:r>
              <a:rPr lang="en-US" sz="2000" kern="0" dirty="0" err="1">
                <a:latin typeface="Arial" charset="0"/>
              </a:rPr>
              <a:t>ms.</a:t>
            </a:r>
            <a:endParaRPr lang="en-US" sz="2000" kern="0" dirty="0">
              <a:latin typeface="Arial" charset="0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lang="en-US" sz="2000" kern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88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Applications of state space neural models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848600" cy="51816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</a:rPr>
              <a:t>Estimating ionic currents in dynamical neural models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Identifying changing spiking patterns in Parkinson’s disease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Controlling neural motor prosthetic devices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Tracking changing neural representations related to plasticity and learning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Identifying switches between local representations of space and nonlocal representations.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Transitions between tonic and bursting spiking regimes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Identifying low dimensional manifolds of neural coactivation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Selecting neurons that code for internal representations of value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Real-time phase estimation for neural rhythms</a:t>
            </a:r>
          </a:p>
          <a:p>
            <a:pPr eaLnBrk="1" hangingPunct="1"/>
            <a:r>
              <a:rPr lang="en-US" sz="2000" dirty="0">
                <a:latin typeface="Arial" charset="0"/>
              </a:rPr>
              <a:t>Joint decoding from spiking and LFP rhythms.</a:t>
            </a:r>
          </a:p>
          <a:p>
            <a:pPr eaLnBrk="1" hangingPunct="1"/>
            <a:endParaRPr lang="en-US" sz="2000" dirty="0">
              <a:latin typeface="Arial" charset="0"/>
            </a:endParaRPr>
          </a:p>
          <a:p>
            <a:pPr eaLnBrk="1" hangingPunct="1"/>
            <a:endParaRPr lang="en-US" sz="2000" dirty="0">
              <a:latin typeface="Arial" charset="0"/>
            </a:endParaRPr>
          </a:p>
          <a:p>
            <a:pPr eaLnBrk="1" hangingPunct="1">
              <a:buNone/>
            </a:pP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3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Conclusions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848600" cy="5181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Point process models can provide insight into how neural systems coordinate spiking activity to represent and process information.</a:t>
            </a:r>
          </a:p>
          <a:p>
            <a:pPr eaLnBrk="1" hangingPunct="1"/>
            <a:endParaRPr lang="en-US" sz="2400" dirty="0">
              <a:latin typeface="Arial" charset="0"/>
            </a:endParaRPr>
          </a:p>
          <a:p>
            <a:pPr eaLnBrk="1" hangingPunct="1"/>
            <a:r>
              <a:rPr lang="en-US" sz="2400" dirty="0">
                <a:latin typeface="Arial" charset="0"/>
              </a:rPr>
              <a:t>Marked point processes theory allows us to construct models of population coding, assess their ability to explain structure in spiking data, and make inferences about signals driving the neurons.</a:t>
            </a:r>
          </a:p>
          <a:p>
            <a:pPr eaLnBrk="1" hangingPunct="1"/>
            <a:endParaRPr lang="en-US" sz="2400" dirty="0">
              <a:latin typeface="Arial" charset="0"/>
            </a:endParaRPr>
          </a:p>
          <a:p>
            <a:pPr eaLnBrk="1" hangingPunct="1"/>
            <a:r>
              <a:rPr lang="en-US" sz="2400" dirty="0" err="1">
                <a:latin typeface="Arial" charset="0"/>
              </a:rPr>
              <a:t>Clusterless</a:t>
            </a:r>
            <a:r>
              <a:rPr lang="en-US" sz="2400" dirty="0">
                <a:latin typeface="Arial" charset="0"/>
              </a:rPr>
              <a:t> models allow for preservation of data, reduction of bias, and computationally efficient methods for online applications.</a:t>
            </a:r>
          </a:p>
          <a:p>
            <a:pPr eaLnBrk="1" hangingPunct="1"/>
            <a:endParaRPr lang="en-US" sz="2400" dirty="0">
              <a:latin typeface="Arial" charset="0"/>
            </a:endParaRPr>
          </a:p>
          <a:p>
            <a:pPr eaLnBrk="1" hangingPunct="1">
              <a:buNone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285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609600" y="361539"/>
            <a:ext cx="8175625" cy="620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4000" b="0" dirty="0">
                <a:latin typeface="Century Gothic" charset="0"/>
              </a:rPr>
              <a:t>Acknowledgements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endParaRPr lang="en-US" b="0" dirty="0">
              <a:latin typeface="Century Gothic" charset="0"/>
            </a:endParaRP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</a:t>
            </a:r>
            <a:r>
              <a:rPr lang="en-US" sz="1600" b="0" dirty="0" err="1">
                <a:solidFill>
                  <a:srgbClr val="FF0000"/>
                </a:solidFill>
                <a:latin typeface="Century Gothic" charset="0"/>
              </a:rPr>
              <a:t>Xinyi</a:t>
            </a: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Deng, BU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Long Tao, BU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dirty="0">
                <a:solidFill>
                  <a:srgbClr val="FF0000"/>
                </a:solidFill>
                <a:latin typeface="Century Gothic" charset="0"/>
              </a:rPr>
              <a:t> Kensuke Arai, BU</a:t>
            </a:r>
            <a:endParaRPr lang="en-US" sz="1600" b="0" dirty="0">
              <a:solidFill>
                <a:srgbClr val="FF0000"/>
              </a:solidFill>
              <a:latin typeface="Century Gothic" charset="0"/>
            </a:endParaRP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Ali </a:t>
            </a:r>
            <a:r>
              <a:rPr lang="en-US" sz="1600" b="0" dirty="0" err="1">
                <a:solidFill>
                  <a:srgbClr val="FF0000"/>
                </a:solidFill>
                <a:latin typeface="Century Gothic" charset="0"/>
              </a:rPr>
              <a:t>Yousefi</a:t>
            </a: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, MGH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Felipe Gerhard, BU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dirty="0">
                <a:solidFill>
                  <a:srgbClr val="FF0000"/>
                </a:solidFill>
                <a:latin typeface="Century Gothic" charset="0"/>
              </a:rPr>
              <a:t> Loren Frank, UCSF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Daniel Liu, UCSF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Kenneth Kay, UCSF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Eve Marder, Brandeis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dirty="0">
                <a:solidFill>
                  <a:srgbClr val="FF0000"/>
                </a:solidFill>
                <a:latin typeface="Century Gothic" charset="0"/>
              </a:rPr>
              <a:t> Gabrielle </a:t>
            </a:r>
            <a:r>
              <a:rPr lang="en-US" sz="1600" dirty="0" err="1">
                <a:solidFill>
                  <a:srgbClr val="FF0000"/>
                </a:solidFill>
                <a:latin typeface="Century Gothic" charset="0"/>
              </a:rPr>
              <a:t>Guitierrez</a:t>
            </a:r>
            <a:r>
              <a:rPr lang="en-US" sz="1600" dirty="0">
                <a:solidFill>
                  <a:srgbClr val="FF0000"/>
                </a:solidFill>
                <a:latin typeface="Century Gothic" charset="0"/>
              </a:rPr>
              <a:t>, Brandeis</a:t>
            </a: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 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Tilman </a:t>
            </a:r>
            <a:r>
              <a:rPr lang="en-US" sz="1600" b="0" dirty="0" err="1">
                <a:solidFill>
                  <a:srgbClr val="FF0000"/>
                </a:solidFill>
                <a:latin typeface="Century Gothic" charset="0"/>
              </a:rPr>
              <a:t>Kispersky</a:t>
            </a: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, Brandeis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endParaRPr lang="en-US" sz="1600" b="0" dirty="0">
              <a:solidFill>
                <a:srgbClr val="FF0000"/>
              </a:solidFill>
              <a:latin typeface="Century Gothic" charset="0"/>
            </a:endParaRP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NSF IIS-0643995 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NIH R01-NS073118</a:t>
            </a:r>
          </a:p>
          <a:p>
            <a:pPr>
              <a:tabLst>
                <a:tab pos="457200" algn="r"/>
                <a:tab pos="2743200" algn="ctr"/>
                <a:tab pos="2971800" algn="ctr"/>
                <a:tab pos="5486400" algn="ctr"/>
                <a:tab pos="5943600" algn="r"/>
              </a:tabLst>
            </a:pPr>
            <a:r>
              <a:rPr lang="en-US" sz="1600" dirty="0">
                <a:solidFill>
                  <a:srgbClr val="FF0000"/>
                </a:solidFill>
                <a:latin typeface="Century Gothic" charset="0"/>
              </a:rPr>
              <a:t> Simons Collaboration on the Global Brain</a:t>
            </a:r>
            <a:r>
              <a:rPr lang="en-US" sz="1600" b="0" dirty="0">
                <a:solidFill>
                  <a:srgbClr val="FF0000"/>
                </a:solidFill>
                <a:latin typeface="Century Gothic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1640713"/>
      </p:ext>
    </p:extLst>
  </p:cSld>
  <p:clrMapOvr>
    <a:masterClrMapping/>
  </p:clrMapOvr>
  <p:transition advClick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67BC4F-B763-6F4B-9D2F-7546B5693263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609600" marR="0" indent="-60960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6" name="Hippocampal place cells recorded in the Wilson lab at MIT.mp4">
            <a:hlinkClick r:id="" action="ppaction://media"/>
            <a:extLst>
              <a:ext uri="{FF2B5EF4-FFF2-40B4-BE49-F238E27FC236}">
                <a16:creationId xmlns:a16="http://schemas.microsoft.com/office/drawing/2014/main" id="{8AED9ABE-D8F4-2948-B618-B3C534729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9B32720-BE4F-474E-8EC7-23633CC5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more recent neuroscience experiment</a:t>
            </a:r>
          </a:p>
        </p:txBody>
      </p:sp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Evolution of experimental and analytic approaches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53400" cy="5181600"/>
          </a:xfrm>
        </p:spPr>
        <p:txBody>
          <a:bodyPr/>
          <a:lstStyle/>
          <a:p>
            <a:pPr marL="457200" indent="-457200" eaLnBrk="1" hangingPunct="1"/>
            <a:r>
              <a:rPr lang="en-US" sz="2400" dirty="0">
                <a:latin typeface="Arial" charset="0"/>
              </a:rPr>
              <a:t>Increasing stimulus complexity</a:t>
            </a:r>
          </a:p>
          <a:p>
            <a:pPr marL="857250" lvl="1" indent="-457200" eaLnBrk="1" hangingPunct="1"/>
            <a:r>
              <a:rPr lang="en-US" sz="2400" dirty="0">
                <a:latin typeface="Arial" charset="0"/>
              </a:rPr>
              <a:t>From simple and experimenter controlled to naturalistic and uncontrolled</a:t>
            </a:r>
          </a:p>
          <a:p>
            <a:pPr marL="857250" lvl="1" indent="-457200" eaLnBrk="1" hangingPunct="1"/>
            <a:r>
              <a:rPr lang="en-US" sz="2400" dirty="0">
                <a:latin typeface="Arial" charset="0"/>
              </a:rPr>
              <a:t>From single-</a:t>
            </a:r>
            <a:r>
              <a:rPr lang="en-US" sz="2400" dirty="0" err="1">
                <a:latin typeface="Arial" charset="0"/>
              </a:rPr>
              <a:t>variate</a:t>
            </a:r>
            <a:r>
              <a:rPr lang="en-US" sz="2400" dirty="0">
                <a:latin typeface="Arial" charset="0"/>
              </a:rPr>
              <a:t> to high dimensional</a:t>
            </a:r>
          </a:p>
          <a:p>
            <a:pPr marL="457200" indent="-457200" eaLnBrk="1" hangingPunct="1"/>
            <a:r>
              <a:rPr lang="en-US" sz="2400" dirty="0">
                <a:latin typeface="Arial" charset="0"/>
              </a:rPr>
              <a:t>Increasing response complexity</a:t>
            </a:r>
          </a:p>
          <a:p>
            <a:pPr marL="857250" lvl="1" indent="-457200" eaLnBrk="1" hangingPunct="1"/>
            <a:r>
              <a:rPr lang="en-US" sz="2400" dirty="0">
                <a:latin typeface="Arial" charset="0"/>
              </a:rPr>
              <a:t>Single cell responses to coordination of populations within and across multiple brain areas</a:t>
            </a:r>
          </a:p>
          <a:p>
            <a:pPr marL="857250" lvl="1" indent="-457200" eaLnBrk="1" hangingPunct="1"/>
            <a:r>
              <a:rPr lang="en-US" sz="2400" dirty="0">
                <a:latin typeface="Arial" charset="0"/>
              </a:rPr>
              <a:t>Single response modality to multimodal signals</a:t>
            </a:r>
          </a:p>
          <a:p>
            <a:pPr marL="457200" indent="-457200" eaLnBrk="1" hangingPunct="1"/>
            <a:r>
              <a:rPr lang="en-US" sz="2400" dirty="0">
                <a:latin typeface="Arial" charset="0"/>
              </a:rPr>
              <a:t>Increasing association complexity</a:t>
            </a:r>
          </a:p>
          <a:p>
            <a:pPr marL="857250" lvl="1" indent="-457200" eaLnBrk="1" hangingPunct="1"/>
            <a:r>
              <a:rPr lang="en-US" sz="2400" dirty="0">
                <a:latin typeface="Arial" charset="0"/>
              </a:rPr>
              <a:t>Stationary models to ones that explicitly capture dynamic representations</a:t>
            </a:r>
          </a:p>
          <a:p>
            <a:pPr marL="857250" lvl="1" indent="-457200" eaLnBrk="1" hangingPunct="1"/>
            <a:r>
              <a:rPr lang="en-US" sz="2400" dirty="0">
                <a:latin typeface="Arial" charset="0"/>
              </a:rPr>
              <a:t>Directly observable vs hidden dynamics</a:t>
            </a:r>
          </a:p>
        </p:txBody>
      </p:sp>
    </p:spTree>
    <p:extLst>
      <p:ext uri="{BB962C8B-B14F-4D97-AF65-F5344CB8AC3E}">
        <p14:creationId xmlns:p14="http://schemas.microsoft.com/office/powerpoint/2010/main" val="14992395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OUTLINE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848600" cy="37338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Point process models for individual neurons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Multivariate point process models for sorted neurons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Estimating network structure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Marked point process modeling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State space decoding models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MATLAB decoding example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Conclusions</a:t>
            </a:r>
          </a:p>
          <a:p>
            <a:pPr eaLnBrk="1" hangingPunct="1">
              <a:buNone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89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1026"/>
          <p:cNvSpPr>
            <a:spLocks noChangeArrowheads="1"/>
          </p:cNvSpPr>
          <p:nvPr/>
        </p:nvSpPr>
        <p:spPr bwMode="auto">
          <a:xfrm>
            <a:off x="1308100" y="1981200"/>
            <a:ext cx="698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b="1">
                <a:solidFill>
                  <a:srgbClr val="1F1A17"/>
                </a:solidFill>
                <a:latin typeface="Arial" charset="0"/>
              </a:rPr>
              <a:t>Input: </a:t>
            </a:r>
            <a:endParaRPr lang="en-US" sz="1600" b="1">
              <a:latin typeface="Arial" charset="0"/>
            </a:endParaRPr>
          </a:p>
        </p:txBody>
      </p:sp>
      <p:grpSp>
        <p:nvGrpSpPr>
          <p:cNvPr id="2" name="Group 1027"/>
          <p:cNvGrpSpPr>
            <a:grpSpLocks/>
          </p:cNvGrpSpPr>
          <p:nvPr/>
        </p:nvGrpSpPr>
        <p:grpSpPr bwMode="auto">
          <a:xfrm>
            <a:off x="7162800" y="2692400"/>
            <a:ext cx="1447800" cy="203200"/>
            <a:chOff x="4291" y="1748"/>
            <a:chExt cx="863" cy="115"/>
          </a:xfrm>
        </p:grpSpPr>
        <p:sp>
          <p:nvSpPr>
            <p:cNvPr id="23584" name="Rectangle 1028"/>
            <p:cNvSpPr>
              <a:spLocks noChangeArrowheads="1"/>
            </p:cNvSpPr>
            <p:nvPr/>
          </p:nvSpPr>
          <p:spPr bwMode="auto">
            <a:xfrm>
              <a:off x="4291" y="1855"/>
              <a:ext cx="863" cy="8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85" name="Rectangle 1029"/>
            <p:cNvSpPr>
              <a:spLocks noChangeArrowheads="1"/>
            </p:cNvSpPr>
            <p:nvPr/>
          </p:nvSpPr>
          <p:spPr bwMode="auto">
            <a:xfrm>
              <a:off x="4414" y="1748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86" name="Rectangle 1030"/>
            <p:cNvSpPr>
              <a:spLocks noChangeArrowheads="1"/>
            </p:cNvSpPr>
            <p:nvPr/>
          </p:nvSpPr>
          <p:spPr bwMode="auto">
            <a:xfrm>
              <a:off x="4525" y="1748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87" name="Rectangle 1031"/>
            <p:cNvSpPr>
              <a:spLocks noChangeArrowheads="1"/>
            </p:cNvSpPr>
            <p:nvPr/>
          </p:nvSpPr>
          <p:spPr bwMode="auto">
            <a:xfrm>
              <a:off x="4561" y="1748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88" name="Rectangle 1032"/>
            <p:cNvSpPr>
              <a:spLocks noChangeArrowheads="1"/>
            </p:cNvSpPr>
            <p:nvPr/>
          </p:nvSpPr>
          <p:spPr bwMode="auto">
            <a:xfrm>
              <a:off x="4786" y="1748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89" name="Rectangle 1033"/>
            <p:cNvSpPr>
              <a:spLocks noChangeArrowheads="1"/>
            </p:cNvSpPr>
            <p:nvPr/>
          </p:nvSpPr>
          <p:spPr bwMode="auto">
            <a:xfrm>
              <a:off x="4916" y="1748"/>
              <a:ext cx="8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90" name="Rectangle 1034"/>
            <p:cNvSpPr>
              <a:spLocks noChangeArrowheads="1"/>
            </p:cNvSpPr>
            <p:nvPr/>
          </p:nvSpPr>
          <p:spPr bwMode="auto">
            <a:xfrm>
              <a:off x="4842" y="1748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91" name="Rectangle 1035"/>
            <p:cNvSpPr>
              <a:spLocks noChangeArrowheads="1"/>
            </p:cNvSpPr>
            <p:nvPr/>
          </p:nvSpPr>
          <p:spPr bwMode="auto">
            <a:xfrm>
              <a:off x="5009" y="1748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92" name="Rectangle 1036"/>
            <p:cNvSpPr>
              <a:spLocks noChangeArrowheads="1"/>
            </p:cNvSpPr>
            <p:nvPr/>
          </p:nvSpPr>
          <p:spPr bwMode="auto">
            <a:xfrm>
              <a:off x="5122" y="1748"/>
              <a:ext cx="7" cy="10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558" name="Rectangle 1037"/>
          <p:cNvSpPr>
            <a:spLocks noChangeArrowheads="1"/>
          </p:cNvSpPr>
          <p:nvPr/>
        </p:nvSpPr>
        <p:spPr bwMode="auto">
          <a:xfrm>
            <a:off x="7112000" y="2011363"/>
            <a:ext cx="889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b="1">
                <a:solidFill>
                  <a:srgbClr val="1F1A17"/>
                </a:solidFill>
                <a:latin typeface="Arial" charset="0"/>
              </a:rPr>
              <a:t>Output: </a:t>
            </a:r>
            <a:endParaRPr lang="en-US" sz="1600" b="1">
              <a:latin typeface="Arial" charset="0"/>
            </a:endParaRPr>
          </a:p>
        </p:txBody>
      </p:sp>
      <p:grpSp>
        <p:nvGrpSpPr>
          <p:cNvPr id="3" name="Group 1038"/>
          <p:cNvGrpSpPr>
            <a:grpSpLocks/>
          </p:cNvGrpSpPr>
          <p:nvPr/>
        </p:nvGrpSpPr>
        <p:grpSpPr bwMode="auto">
          <a:xfrm>
            <a:off x="3713163" y="2174875"/>
            <a:ext cx="1782762" cy="1189038"/>
            <a:chOff x="2291" y="1450"/>
            <a:chExt cx="1123" cy="749"/>
          </a:xfrm>
        </p:grpSpPr>
        <p:sp>
          <p:nvSpPr>
            <p:cNvPr id="23580" name="Freeform 1039"/>
            <p:cNvSpPr>
              <a:spLocks noEditPoints="1"/>
            </p:cNvSpPr>
            <p:nvPr/>
          </p:nvSpPr>
          <p:spPr bwMode="auto">
            <a:xfrm>
              <a:off x="2291" y="1450"/>
              <a:ext cx="1123" cy="749"/>
            </a:xfrm>
            <a:custGeom>
              <a:avLst/>
              <a:gdLst>
                <a:gd name="T0" fmla="*/ 1053 w 1123"/>
                <a:gd name="T1" fmla="*/ 31 h 749"/>
                <a:gd name="T2" fmla="*/ 1053 w 1123"/>
                <a:gd name="T3" fmla="*/ 0 h 749"/>
                <a:gd name="T4" fmla="*/ 1053 w 1123"/>
                <a:gd name="T5" fmla="*/ 31 h 749"/>
                <a:gd name="T6" fmla="*/ 1067 w 1123"/>
                <a:gd name="T7" fmla="*/ 0 h 749"/>
                <a:gd name="T8" fmla="*/ 1100 w 1123"/>
                <a:gd name="T9" fmla="*/ 14 h 749"/>
                <a:gd name="T10" fmla="*/ 1069 w 1123"/>
                <a:gd name="T11" fmla="*/ 33 h 749"/>
                <a:gd name="T12" fmla="*/ 1053 w 1123"/>
                <a:gd name="T13" fmla="*/ 0 h 749"/>
                <a:gd name="T14" fmla="*/ 1117 w 1123"/>
                <a:gd name="T15" fmla="*/ 29 h 749"/>
                <a:gd name="T16" fmla="*/ 1092 w 1123"/>
                <a:gd name="T17" fmla="*/ 52 h 749"/>
                <a:gd name="T18" fmla="*/ 1100 w 1123"/>
                <a:gd name="T19" fmla="*/ 14 h 749"/>
                <a:gd name="T20" fmla="*/ 1092 w 1123"/>
                <a:gd name="T21" fmla="*/ 52 h 749"/>
                <a:gd name="T22" fmla="*/ 1123 w 1123"/>
                <a:gd name="T23" fmla="*/ 52 h 749"/>
                <a:gd name="T24" fmla="*/ 1092 w 1123"/>
                <a:gd name="T25" fmla="*/ 52 h 749"/>
                <a:gd name="T26" fmla="*/ 1123 w 1123"/>
                <a:gd name="T27" fmla="*/ 697 h 749"/>
                <a:gd name="T28" fmla="*/ 1123 w 1123"/>
                <a:gd name="T29" fmla="*/ 697 h 749"/>
                <a:gd name="T30" fmla="*/ 1117 w 1123"/>
                <a:gd name="T31" fmla="*/ 720 h 749"/>
                <a:gd name="T32" fmla="*/ 1082 w 1123"/>
                <a:gd name="T33" fmla="*/ 710 h 749"/>
                <a:gd name="T34" fmla="*/ 1123 w 1123"/>
                <a:gd name="T35" fmla="*/ 697 h 749"/>
                <a:gd name="T36" fmla="*/ 1078 w 1123"/>
                <a:gd name="T37" fmla="*/ 747 h 749"/>
                <a:gd name="T38" fmla="*/ 1053 w 1123"/>
                <a:gd name="T39" fmla="*/ 718 h 749"/>
                <a:gd name="T40" fmla="*/ 1077 w 1123"/>
                <a:gd name="T41" fmla="*/ 712 h 749"/>
                <a:gd name="T42" fmla="*/ 1053 w 1123"/>
                <a:gd name="T43" fmla="*/ 749 h 749"/>
                <a:gd name="T44" fmla="*/ 1053 w 1123"/>
                <a:gd name="T45" fmla="*/ 718 h 749"/>
                <a:gd name="T46" fmla="*/ 71 w 1123"/>
                <a:gd name="T47" fmla="*/ 749 h 749"/>
                <a:gd name="T48" fmla="*/ 1053 w 1123"/>
                <a:gd name="T49" fmla="*/ 749 h 749"/>
                <a:gd name="T50" fmla="*/ 71 w 1123"/>
                <a:gd name="T51" fmla="*/ 718 h 749"/>
                <a:gd name="T52" fmla="*/ 71 w 1123"/>
                <a:gd name="T53" fmla="*/ 749 h 749"/>
                <a:gd name="T54" fmla="*/ 34 w 1123"/>
                <a:gd name="T55" fmla="*/ 741 h 749"/>
                <a:gd name="T56" fmla="*/ 48 w 1123"/>
                <a:gd name="T57" fmla="*/ 712 h 749"/>
                <a:gd name="T58" fmla="*/ 71 w 1123"/>
                <a:gd name="T59" fmla="*/ 718 h 749"/>
                <a:gd name="T60" fmla="*/ 13 w 1123"/>
                <a:gd name="T61" fmla="*/ 730 h 749"/>
                <a:gd name="T62" fmla="*/ 0 w 1123"/>
                <a:gd name="T63" fmla="*/ 697 h 749"/>
                <a:gd name="T64" fmla="*/ 42 w 1123"/>
                <a:gd name="T65" fmla="*/ 710 h 749"/>
                <a:gd name="T66" fmla="*/ 0 w 1123"/>
                <a:gd name="T67" fmla="*/ 697 h 749"/>
                <a:gd name="T68" fmla="*/ 0 w 1123"/>
                <a:gd name="T69" fmla="*/ 697 h 749"/>
                <a:gd name="T70" fmla="*/ 32 w 1123"/>
                <a:gd name="T71" fmla="*/ 52 h 749"/>
                <a:gd name="T72" fmla="*/ 0 w 1123"/>
                <a:gd name="T73" fmla="*/ 52 h 749"/>
                <a:gd name="T74" fmla="*/ 32 w 1123"/>
                <a:gd name="T75" fmla="*/ 52 h 749"/>
                <a:gd name="T76" fmla="*/ 2 w 1123"/>
                <a:gd name="T77" fmla="*/ 41 h 749"/>
                <a:gd name="T78" fmla="*/ 23 w 1123"/>
                <a:gd name="T79" fmla="*/ 14 h 749"/>
                <a:gd name="T80" fmla="*/ 32 w 1123"/>
                <a:gd name="T81" fmla="*/ 52 h 749"/>
                <a:gd name="T82" fmla="*/ 34 w 1123"/>
                <a:gd name="T83" fmla="*/ 8 h 749"/>
                <a:gd name="T84" fmla="*/ 71 w 1123"/>
                <a:gd name="T85" fmla="*/ 0 h 749"/>
                <a:gd name="T86" fmla="*/ 54 w 1123"/>
                <a:gd name="T87" fmla="*/ 33 h 749"/>
                <a:gd name="T88" fmla="*/ 23 w 1123"/>
                <a:gd name="T89" fmla="*/ 14 h 749"/>
                <a:gd name="T90" fmla="*/ 71 w 1123"/>
                <a:gd name="T91" fmla="*/ 31 h 74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123"/>
                <a:gd name="T139" fmla="*/ 0 h 749"/>
                <a:gd name="T140" fmla="*/ 1123 w 1123"/>
                <a:gd name="T141" fmla="*/ 749 h 74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123" h="749">
                  <a:moveTo>
                    <a:pt x="71" y="0"/>
                  </a:moveTo>
                  <a:lnTo>
                    <a:pt x="1053" y="0"/>
                  </a:lnTo>
                  <a:lnTo>
                    <a:pt x="1053" y="31"/>
                  </a:lnTo>
                  <a:lnTo>
                    <a:pt x="71" y="31"/>
                  </a:lnTo>
                  <a:lnTo>
                    <a:pt x="71" y="0"/>
                  </a:lnTo>
                  <a:close/>
                  <a:moveTo>
                    <a:pt x="1053" y="0"/>
                  </a:moveTo>
                  <a:lnTo>
                    <a:pt x="1053" y="0"/>
                  </a:lnTo>
                  <a:lnTo>
                    <a:pt x="1053" y="31"/>
                  </a:lnTo>
                  <a:lnTo>
                    <a:pt x="1053" y="0"/>
                  </a:lnTo>
                  <a:close/>
                  <a:moveTo>
                    <a:pt x="1053" y="0"/>
                  </a:moveTo>
                  <a:lnTo>
                    <a:pt x="1067" y="0"/>
                  </a:lnTo>
                  <a:lnTo>
                    <a:pt x="1078" y="2"/>
                  </a:lnTo>
                  <a:lnTo>
                    <a:pt x="1090" y="8"/>
                  </a:lnTo>
                  <a:lnTo>
                    <a:pt x="1100" y="14"/>
                  </a:lnTo>
                  <a:lnTo>
                    <a:pt x="1082" y="39"/>
                  </a:lnTo>
                  <a:lnTo>
                    <a:pt x="1077" y="37"/>
                  </a:lnTo>
                  <a:lnTo>
                    <a:pt x="1069" y="33"/>
                  </a:lnTo>
                  <a:lnTo>
                    <a:pt x="1061" y="33"/>
                  </a:lnTo>
                  <a:lnTo>
                    <a:pt x="1053" y="31"/>
                  </a:lnTo>
                  <a:lnTo>
                    <a:pt x="1053" y="0"/>
                  </a:lnTo>
                  <a:close/>
                  <a:moveTo>
                    <a:pt x="1100" y="14"/>
                  </a:moveTo>
                  <a:lnTo>
                    <a:pt x="1109" y="22"/>
                  </a:lnTo>
                  <a:lnTo>
                    <a:pt x="1117" y="29"/>
                  </a:lnTo>
                  <a:lnTo>
                    <a:pt x="1123" y="41"/>
                  </a:lnTo>
                  <a:lnTo>
                    <a:pt x="1123" y="52"/>
                  </a:lnTo>
                  <a:lnTo>
                    <a:pt x="1092" y="52"/>
                  </a:lnTo>
                  <a:lnTo>
                    <a:pt x="1090" y="45"/>
                  </a:lnTo>
                  <a:lnTo>
                    <a:pt x="1082" y="39"/>
                  </a:lnTo>
                  <a:lnTo>
                    <a:pt x="1100" y="14"/>
                  </a:lnTo>
                  <a:close/>
                  <a:moveTo>
                    <a:pt x="1123" y="52"/>
                  </a:moveTo>
                  <a:lnTo>
                    <a:pt x="1123" y="52"/>
                  </a:lnTo>
                  <a:lnTo>
                    <a:pt x="1092" y="52"/>
                  </a:lnTo>
                  <a:lnTo>
                    <a:pt x="1123" y="52"/>
                  </a:lnTo>
                  <a:close/>
                  <a:moveTo>
                    <a:pt x="1123" y="52"/>
                  </a:moveTo>
                  <a:lnTo>
                    <a:pt x="1123" y="697"/>
                  </a:lnTo>
                  <a:lnTo>
                    <a:pt x="1092" y="697"/>
                  </a:lnTo>
                  <a:lnTo>
                    <a:pt x="1092" y="52"/>
                  </a:lnTo>
                  <a:lnTo>
                    <a:pt x="1123" y="52"/>
                  </a:lnTo>
                  <a:close/>
                  <a:moveTo>
                    <a:pt x="1123" y="697"/>
                  </a:moveTo>
                  <a:lnTo>
                    <a:pt x="1123" y="697"/>
                  </a:lnTo>
                  <a:lnTo>
                    <a:pt x="1092" y="697"/>
                  </a:lnTo>
                  <a:lnTo>
                    <a:pt x="1123" y="697"/>
                  </a:lnTo>
                  <a:close/>
                  <a:moveTo>
                    <a:pt x="1123" y="697"/>
                  </a:moveTo>
                  <a:lnTo>
                    <a:pt x="1123" y="709"/>
                  </a:lnTo>
                  <a:lnTo>
                    <a:pt x="1117" y="720"/>
                  </a:lnTo>
                  <a:lnTo>
                    <a:pt x="1109" y="730"/>
                  </a:lnTo>
                  <a:lnTo>
                    <a:pt x="1100" y="737"/>
                  </a:lnTo>
                  <a:lnTo>
                    <a:pt x="1082" y="710"/>
                  </a:lnTo>
                  <a:lnTo>
                    <a:pt x="1090" y="705"/>
                  </a:lnTo>
                  <a:lnTo>
                    <a:pt x="1092" y="697"/>
                  </a:lnTo>
                  <a:lnTo>
                    <a:pt x="1123" y="697"/>
                  </a:lnTo>
                  <a:close/>
                  <a:moveTo>
                    <a:pt x="1100" y="737"/>
                  </a:moveTo>
                  <a:lnTo>
                    <a:pt x="1090" y="741"/>
                  </a:lnTo>
                  <a:lnTo>
                    <a:pt x="1078" y="747"/>
                  </a:lnTo>
                  <a:lnTo>
                    <a:pt x="1067" y="749"/>
                  </a:lnTo>
                  <a:lnTo>
                    <a:pt x="1053" y="749"/>
                  </a:lnTo>
                  <a:lnTo>
                    <a:pt x="1053" y="718"/>
                  </a:lnTo>
                  <a:lnTo>
                    <a:pt x="1061" y="716"/>
                  </a:lnTo>
                  <a:lnTo>
                    <a:pt x="1069" y="716"/>
                  </a:lnTo>
                  <a:lnTo>
                    <a:pt x="1077" y="712"/>
                  </a:lnTo>
                  <a:lnTo>
                    <a:pt x="1082" y="710"/>
                  </a:lnTo>
                  <a:lnTo>
                    <a:pt x="1100" y="737"/>
                  </a:lnTo>
                  <a:close/>
                  <a:moveTo>
                    <a:pt x="1053" y="749"/>
                  </a:moveTo>
                  <a:lnTo>
                    <a:pt x="1053" y="749"/>
                  </a:lnTo>
                  <a:lnTo>
                    <a:pt x="1053" y="718"/>
                  </a:lnTo>
                  <a:lnTo>
                    <a:pt x="1053" y="749"/>
                  </a:lnTo>
                  <a:close/>
                  <a:moveTo>
                    <a:pt x="1053" y="749"/>
                  </a:moveTo>
                  <a:lnTo>
                    <a:pt x="71" y="749"/>
                  </a:lnTo>
                  <a:lnTo>
                    <a:pt x="71" y="718"/>
                  </a:lnTo>
                  <a:lnTo>
                    <a:pt x="1053" y="718"/>
                  </a:lnTo>
                  <a:lnTo>
                    <a:pt x="1053" y="749"/>
                  </a:lnTo>
                  <a:close/>
                  <a:moveTo>
                    <a:pt x="71" y="749"/>
                  </a:moveTo>
                  <a:lnTo>
                    <a:pt x="71" y="749"/>
                  </a:lnTo>
                  <a:lnTo>
                    <a:pt x="71" y="718"/>
                  </a:lnTo>
                  <a:lnTo>
                    <a:pt x="71" y="749"/>
                  </a:lnTo>
                  <a:close/>
                  <a:moveTo>
                    <a:pt x="71" y="749"/>
                  </a:moveTo>
                  <a:lnTo>
                    <a:pt x="57" y="749"/>
                  </a:lnTo>
                  <a:lnTo>
                    <a:pt x="46" y="747"/>
                  </a:lnTo>
                  <a:lnTo>
                    <a:pt x="34" y="741"/>
                  </a:lnTo>
                  <a:lnTo>
                    <a:pt x="23" y="737"/>
                  </a:lnTo>
                  <a:lnTo>
                    <a:pt x="42" y="710"/>
                  </a:lnTo>
                  <a:lnTo>
                    <a:pt x="48" y="712"/>
                  </a:lnTo>
                  <a:lnTo>
                    <a:pt x="54" y="716"/>
                  </a:lnTo>
                  <a:lnTo>
                    <a:pt x="63" y="716"/>
                  </a:lnTo>
                  <a:lnTo>
                    <a:pt x="71" y="718"/>
                  </a:lnTo>
                  <a:lnTo>
                    <a:pt x="71" y="749"/>
                  </a:lnTo>
                  <a:close/>
                  <a:moveTo>
                    <a:pt x="23" y="737"/>
                  </a:moveTo>
                  <a:lnTo>
                    <a:pt x="13" y="730"/>
                  </a:lnTo>
                  <a:lnTo>
                    <a:pt x="7" y="720"/>
                  </a:lnTo>
                  <a:lnTo>
                    <a:pt x="2" y="709"/>
                  </a:lnTo>
                  <a:lnTo>
                    <a:pt x="0" y="697"/>
                  </a:lnTo>
                  <a:lnTo>
                    <a:pt x="32" y="697"/>
                  </a:lnTo>
                  <a:lnTo>
                    <a:pt x="34" y="705"/>
                  </a:lnTo>
                  <a:lnTo>
                    <a:pt x="42" y="710"/>
                  </a:lnTo>
                  <a:lnTo>
                    <a:pt x="23" y="737"/>
                  </a:lnTo>
                  <a:close/>
                  <a:moveTo>
                    <a:pt x="0" y="697"/>
                  </a:moveTo>
                  <a:lnTo>
                    <a:pt x="0" y="697"/>
                  </a:lnTo>
                  <a:lnTo>
                    <a:pt x="32" y="697"/>
                  </a:lnTo>
                  <a:lnTo>
                    <a:pt x="0" y="697"/>
                  </a:lnTo>
                  <a:close/>
                  <a:moveTo>
                    <a:pt x="0" y="697"/>
                  </a:moveTo>
                  <a:lnTo>
                    <a:pt x="0" y="52"/>
                  </a:lnTo>
                  <a:lnTo>
                    <a:pt x="32" y="52"/>
                  </a:lnTo>
                  <a:lnTo>
                    <a:pt x="32" y="697"/>
                  </a:lnTo>
                  <a:lnTo>
                    <a:pt x="0" y="697"/>
                  </a:lnTo>
                  <a:close/>
                  <a:moveTo>
                    <a:pt x="0" y="52"/>
                  </a:moveTo>
                  <a:lnTo>
                    <a:pt x="0" y="52"/>
                  </a:lnTo>
                  <a:lnTo>
                    <a:pt x="32" y="52"/>
                  </a:lnTo>
                  <a:lnTo>
                    <a:pt x="0" y="52"/>
                  </a:lnTo>
                  <a:close/>
                  <a:moveTo>
                    <a:pt x="0" y="52"/>
                  </a:moveTo>
                  <a:lnTo>
                    <a:pt x="2" y="41"/>
                  </a:lnTo>
                  <a:lnTo>
                    <a:pt x="7" y="29"/>
                  </a:lnTo>
                  <a:lnTo>
                    <a:pt x="13" y="22"/>
                  </a:lnTo>
                  <a:lnTo>
                    <a:pt x="23" y="14"/>
                  </a:lnTo>
                  <a:lnTo>
                    <a:pt x="42" y="39"/>
                  </a:lnTo>
                  <a:lnTo>
                    <a:pt x="34" y="45"/>
                  </a:lnTo>
                  <a:lnTo>
                    <a:pt x="32" y="52"/>
                  </a:lnTo>
                  <a:lnTo>
                    <a:pt x="0" y="52"/>
                  </a:lnTo>
                  <a:close/>
                  <a:moveTo>
                    <a:pt x="23" y="14"/>
                  </a:moveTo>
                  <a:lnTo>
                    <a:pt x="34" y="8"/>
                  </a:lnTo>
                  <a:lnTo>
                    <a:pt x="46" y="2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71" y="31"/>
                  </a:lnTo>
                  <a:lnTo>
                    <a:pt x="63" y="33"/>
                  </a:lnTo>
                  <a:lnTo>
                    <a:pt x="54" y="33"/>
                  </a:lnTo>
                  <a:lnTo>
                    <a:pt x="48" y="37"/>
                  </a:lnTo>
                  <a:lnTo>
                    <a:pt x="42" y="39"/>
                  </a:lnTo>
                  <a:lnTo>
                    <a:pt x="23" y="14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3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81" name="Rectangle 1040"/>
            <p:cNvSpPr>
              <a:spLocks noChangeArrowheads="1"/>
            </p:cNvSpPr>
            <p:nvPr/>
          </p:nvSpPr>
          <p:spPr bwMode="auto">
            <a:xfrm>
              <a:off x="2492" y="1552"/>
              <a:ext cx="58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lang="en-US">
                  <a:solidFill>
                    <a:srgbClr val="1F1A17"/>
                  </a:solidFill>
                  <a:latin typeface="Arial" charset="0"/>
                </a:rPr>
                <a:t>   Neural</a:t>
              </a:r>
              <a:r>
                <a:rPr lang="en-US">
                  <a:solidFill>
                    <a:srgbClr val="1F1A17"/>
                  </a:solidFill>
                  <a:latin typeface="AvantGarde Bk BT" pitchFamily="34" charset="0"/>
                </a:rPr>
                <a:t> </a:t>
              </a:r>
              <a:endParaRPr lang="en-US" sz="1600"/>
            </a:p>
          </p:txBody>
        </p:sp>
        <p:sp>
          <p:nvSpPr>
            <p:cNvPr id="23582" name="Rectangle 1041"/>
            <p:cNvSpPr>
              <a:spLocks noChangeArrowheads="1"/>
            </p:cNvSpPr>
            <p:nvPr/>
          </p:nvSpPr>
          <p:spPr bwMode="auto">
            <a:xfrm>
              <a:off x="2602" y="1725"/>
              <a:ext cx="51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lang="en-US">
                  <a:solidFill>
                    <a:srgbClr val="1F1A17"/>
                  </a:solidFill>
                  <a:latin typeface="Arial" charset="0"/>
                </a:rPr>
                <a:t>Spiking</a:t>
              </a:r>
              <a:r>
                <a:rPr lang="en-US">
                  <a:solidFill>
                    <a:srgbClr val="1F1A17"/>
                  </a:solidFill>
                  <a:latin typeface="AvantGarde Bk BT" pitchFamily="34" charset="0"/>
                </a:rPr>
                <a:t> </a:t>
              </a:r>
              <a:endParaRPr lang="en-US" sz="1600"/>
            </a:p>
          </p:txBody>
        </p:sp>
        <p:sp>
          <p:nvSpPr>
            <p:cNvPr id="23583" name="Rectangle 1042"/>
            <p:cNvSpPr>
              <a:spLocks noChangeArrowheads="1"/>
            </p:cNvSpPr>
            <p:nvPr/>
          </p:nvSpPr>
          <p:spPr bwMode="auto">
            <a:xfrm>
              <a:off x="2583" y="1898"/>
              <a:ext cx="5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1F1A17"/>
                  </a:solidFill>
                  <a:latin typeface="Arial" charset="0"/>
                </a:rPr>
                <a:t> System</a:t>
              </a:r>
              <a:endParaRPr lang="en-US" sz="1600" dirty="0">
                <a:latin typeface="Arial" charset="0"/>
              </a:endParaRPr>
            </a:p>
          </p:txBody>
        </p:sp>
      </p:grpSp>
      <p:sp>
        <p:nvSpPr>
          <p:cNvPr id="23560" name="Rectangle 1043"/>
          <p:cNvSpPr>
            <a:spLocks noChangeArrowheads="1"/>
          </p:cNvSpPr>
          <p:nvPr/>
        </p:nvSpPr>
        <p:spPr bwMode="auto">
          <a:xfrm>
            <a:off x="533400" y="2540000"/>
            <a:ext cx="27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>
                <a:solidFill>
                  <a:srgbClr val="1F1A17"/>
                </a:solidFill>
                <a:latin typeface="Arial" charset="0"/>
              </a:rPr>
              <a:t>X :</a:t>
            </a:r>
            <a:endParaRPr lang="en-US" sz="1600">
              <a:latin typeface="Arial" charset="0"/>
            </a:endParaRPr>
          </a:p>
        </p:txBody>
      </p:sp>
      <p:sp>
        <p:nvSpPr>
          <p:cNvPr id="23561" name="Freeform 1044"/>
          <p:cNvSpPr>
            <a:spLocks/>
          </p:cNvSpPr>
          <p:nvPr/>
        </p:nvSpPr>
        <p:spPr bwMode="auto">
          <a:xfrm>
            <a:off x="1143000" y="2476500"/>
            <a:ext cx="1295400" cy="520700"/>
          </a:xfrm>
          <a:custGeom>
            <a:avLst/>
            <a:gdLst>
              <a:gd name="T0" fmla="*/ 0 w 624"/>
              <a:gd name="T1" fmla="*/ 386085541 h 424"/>
              <a:gd name="T2" fmla="*/ 206861263 w 624"/>
              <a:gd name="T3" fmla="*/ 24130270 h 424"/>
              <a:gd name="T4" fmla="*/ 413722527 w 624"/>
              <a:gd name="T5" fmla="*/ 241303924 h 424"/>
              <a:gd name="T6" fmla="*/ 620583790 w 624"/>
              <a:gd name="T7" fmla="*/ 96521078 h 424"/>
              <a:gd name="T8" fmla="*/ 1034308393 w 624"/>
              <a:gd name="T9" fmla="*/ 603257967 h 424"/>
              <a:gd name="T10" fmla="*/ 1448030920 w 624"/>
              <a:gd name="T11" fmla="*/ 313694733 h 424"/>
              <a:gd name="T12" fmla="*/ 1654892184 w 624"/>
              <a:gd name="T13" fmla="*/ 458476350 h 424"/>
              <a:gd name="T14" fmla="*/ 2068616787 w 624"/>
              <a:gd name="T15" fmla="*/ 96521078 h 424"/>
              <a:gd name="T16" fmla="*/ 2147483647 w 624"/>
              <a:gd name="T17" fmla="*/ 386085541 h 424"/>
              <a:gd name="T18" fmla="*/ 2147483647 w 624"/>
              <a:gd name="T19" fmla="*/ 458476350 h 42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24"/>
              <a:gd name="T31" fmla="*/ 0 h 424"/>
              <a:gd name="T32" fmla="*/ 624 w 624"/>
              <a:gd name="T33" fmla="*/ 424 h 42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24" h="424">
                <a:moveTo>
                  <a:pt x="0" y="256"/>
                </a:moveTo>
                <a:cubicBezTo>
                  <a:pt x="16" y="144"/>
                  <a:pt x="32" y="32"/>
                  <a:pt x="48" y="16"/>
                </a:cubicBezTo>
                <a:cubicBezTo>
                  <a:pt x="64" y="0"/>
                  <a:pt x="80" y="152"/>
                  <a:pt x="96" y="160"/>
                </a:cubicBezTo>
                <a:cubicBezTo>
                  <a:pt x="112" y="168"/>
                  <a:pt x="120" y="24"/>
                  <a:pt x="144" y="64"/>
                </a:cubicBezTo>
                <a:cubicBezTo>
                  <a:pt x="168" y="104"/>
                  <a:pt x="208" y="376"/>
                  <a:pt x="240" y="400"/>
                </a:cubicBezTo>
                <a:cubicBezTo>
                  <a:pt x="272" y="424"/>
                  <a:pt x="312" y="224"/>
                  <a:pt x="336" y="208"/>
                </a:cubicBezTo>
                <a:cubicBezTo>
                  <a:pt x="360" y="192"/>
                  <a:pt x="360" y="328"/>
                  <a:pt x="384" y="304"/>
                </a:cubicBezTo>
                <a:cubicBezTo>
                  <a:pt x="408" y="280"/>
                  <a:pt x="456" y="72"/>
                  <a:pt x="480" y="64"/>
                </a:cubicBezTo>
                <a:cubicBezTo>
                  <a:pt x="504" y="56"/>
                  <a:pt x="504" y="216"/>
                  <a:pt x="528" y="256"/>
                </a:cubicBezTo>
                <a:cubicBezTo>
                  <a:pt x="552" y="296"/>
                  <a:pt x="608" y="296"/>
                  <a:pt x="624" y="304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2" name="AutoShape 1045"/>
          <p:cNvSpPr>
            <a:spLocks noChangeArrowheads="1"/>
          </p:cNvSpPr>
          <p:nvPr/>
        </p:nvSpPr>
        <p:spPr bwMode="auto">
          <a:xfrm>
            <a:off x="2743200" y="2616200"/>
            <a:ext cx="914400" cy="381000"/>
          </a:xfrm>
          <a:prstGeom prst="rightArrow">
            <a:avLst>
              <a:gd name="adj1" fmla="val 50000"/>
              <a:gd name="adj2" fmla="val 86667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3" name="AutoShape 1046"/>
          <p:cNvSpPr>
            <a:spLocks noChangeArrowheads="1"/>
          </p:cNvSpPr>
          <p:nvPr/>
        </p:nvSpPr>
        <p:spPr bwMode="auto">
          <a:xfrm>
            <a:off x="5638800" y="2616200"/>
            <a:ext cx="914400" cy="381000"/>
          </a:xfrm>
          <a:prstGeom prst="rightArrow">
            <a:avLst>
              <a:gd name="adj1" fmla="val 36667"/>
              <a:gd name="adj2" fmla="val 86667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4" name="Rectangle 1047"/>
          <p:cNvSpPr>
            <a:spLocks noChangeArrowheads="1"/>
          </p:cNvSpPr>
          <p:nvPr/>
        </p:nvSpPr>
        <p:spPr bwMode="auto">
          <a:xfrm>
            <a:off x="6794500" y="2633663"/>
            <a:ext cx="2921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i="1">
                <a:solidFill>
                  <a:srgbClr val="131516"/>
                </a:solidFill>
                <a:latin typeface="Arial" charset="0"/>
              </a:rPr>
              <a:t>N </a:t>
            </a:r>
            <a:r>
              <a:rPr lang="en-US">
                <a:solidFill>
                  <a:srgbClr val="131516"/>
                </a:solidFill>
                <a:latin typeface="Arial" charset="0"/>
              </a:rPr>
              <a:t>:</a:t>
            </a:r>
            <a:endParaRPr lang="en-US" sz="1600"/>
          </a:p>
        </p:txBody>
      </p:sp>
      <p:sp>
        <p:nvSpPr>
          <p:cNvPr id="23565" name="Text Box 1049"/>
          <p:cNvSpPr txBox="1">
            <a:spLocks noChangeArrowheads="1"/>
          </p:cNvSpPr>
          <p:nvPr/>
        </p:nvSpPr>
        <p:spPr bwMode="auto">
          <a:xfrm>
            <a:off x="342900" y="4891088"/>
            <a:ext cx="4457700" cy="5191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</a:pPr>
            <a:r>
              <a:rPr lang="en-US" sz="2800"/>
              <a:t>Point Process System Model:</a:t>
            </a:r>
          </a:p>
        </p:txBody>
      </p:sp>
      <p:sp>
        <p:nvSpPr>
          <p:cNvPr id="23566" name="Rectangle 105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Stochastic Neural Modeling</a:t>
            </a:r>
          </a:p>
        </p:txBody>
      </p:sp>
      <p:grpSp>
        <p:nvGrpSpPr>
          <p:cNvPr id="4" name="Group 1060"/>
          <p:cNvGrpSpPr>
            <a:grpSpLocks/>
          </p:cNvGrpSpPr>
          <p:nvPr/>
        </p:nvGrpSpPr>
        <p:grpSpPr bwMode="auto">
          <a:xfrm>
            <a:off x="1143000" y="3046413"/>
            <a:ext cx="1371600" cy="182562"/>
            <a:chOff x="663" y="1999"/>
            <a:chExt cx="864" cy="115"/>
          </a:xfrm>
        </p:grpSpPr>
        <p:sp>
          <p:nvSpPr>
            <p:cNvPr id="23574" name="Rectangle 1061"/>
            <p:cNvSpPr>
              <a:spLocks noChangeArrowheads="1"/>
            </p:cNvSpPr>
            <p:nvPr/>
          </p:nvSpPr>
          <p:spPr bwMode="auto">
            <a:xfrm>
              <a:off x="663" y="2107"/>
              <a:ext cx="864" cy="7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5" name="Rectangle 1062"/>
            <p:cNvSpPr>
              <a:spLocks noChangeArrowheads="1"/>
            </p:cNvSpPr>
            <p:nvPr/>
          </p:nvSpPr>
          <p:spPr bwMode="auto">
            <a:xfrm>
              <a:off x="1176" y="1999"/>
              <a:ext cx="7" cy="108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6" name="Rectangle 1063"/>
            <p:cNvSpPr>
              <a:spLocks noChangeArrowheads="1"/>
            </p:cNvSpPr>
            <p:nvPr/>
          </p:nvSpPr>
          <p:spPr bwMode="auto">
            <a:xfrm>
              <a:off x="1268" y="1999"/>
              <a:ext cx="7" cy="108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7" name="Rectangle 1064"/>
            <p:cNvSpPr>
              <a:spLocks noChangeArrowheads="1"/>
            </p:cNvSpPr>
            <p:nvPr/>
          </p:nvSpPr>
          <p:spPr bwMode="auto">
            <a:xfrm>
              <a:off x="1101" y="1999"/>
              <a:ext cx="7" cy="108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8" name="Rectangle 1065"/>
            <p:cNvSpPr>
              <a:spLocks noChangeArrowheads="1"/>
            </p:cNvSpPr>
            <p:nvPr/>
          </p:nvSpPr>
          <p:spPr bwMode="auto">
            <a:xfrm>
              <a:off x="859" y="1999"/>
              <a:ext cx="8" cy="108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9" name="Rectangle 1066"/>
            <p:cNvSpPr>
              <a:spLocks noChangeArrowheads="1"/>
            </p:cNvSpPr>
            <p:nvPr/>
          </p:nvSpPr>
          <p:spPr bwMode="auto">
            <a:xfrm>
              <a:off x="1231" y="1999"/>
              <a:ext cx="8" cy="108"/>
            </a:xfrm>
            <a:prstGeom prst="rect">
              <a:avLst/>
            </a:prstGeom>
            <a:solidFill>
              <a:srgbClr val="1F1A17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569" name="Rectangle 1067"/>
          <p:cNvSpPr>
            <a:spLocks noChangeArrowheads="1"/>
          </p:cNvSpPr>
          <p:nvPr/>
        </p:nvSpPr>
        <p:spPr bwMode="auto">
          <a:xfrm>
            <a:off x="520700" y="2982913"/>
            <a:ext cx="3175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i="1">
                <a:solidFill>
                  <a:srgbClr val="131516"/>
                </a:solidFill>
                <a:latin typeface="Arial" charset="0"/>
              </a:rPr>
              <a:t>M </a:t>
            </a:r>
            <a:r>
              <a:rPr lang="en-US">
                <a:solidFill>
                  <a:srgbClr val="131516"/>
                </a:solidFill>
                <a:latin typeface="Arial" charset="0"/>
              </a:rPr>
              <a:t>:</a:t>
            </a:r>
            <a:endParaRPr lang="en-US" sz="160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4711700" y="4906963"/>
          <a:ext cx="20701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47" name="Equation" r:id="rId3" imgW="761760" imgH="190440" progId="">
                  <p:embed/>
                </p:oleObj>
              </mc:Choice>
              <mc:Fallback>
                <p:oleObj name="Equation" r:id="rId3" imgW="761760" imgH="190440" progId="">
                  <p:embed/>
                  <p:pic>
                    <p:nvPicPr>
                      <p:cNvPr id="235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00" y="4906963"/>
                        <a:ext cx="20701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74"/>
          <p:cNvGrpSpPr>
            <a:grpSpLocks/>
          </p:cNvGrpSpPr>
          <p:nvPr/>
        </p:nvGrpSpPr>
        <p:grpSpPr bwMode="auto">
          <a:xfrm>
            <a:off x="609600" y="1371600"/>
            <a:ext cx="8001000" cy="4694238"/>
            <a:chOff x="384" y="864"/>
            <a:chExt cx="5040" cy="2957"/>
          </a:xfrm>
        </p:grpSpPr>
        <p:sp>
          <p:nvSpPr>
            <p:cNvPr id="23572" name="AutoShape 1070"/>
            <p:cNvSpPr>
              <a:spLocks noChangeArrowheads="1"/>
            </p:cNvSpPr>
            <p:nvPr/>
          </p:nvSpPr>
          <p:spPr bwMode="auto">
            <a:xfrm>
              <a:off x="2880" y="864"/>
              <a:ext cx="2064" cy="1920"/>
            </a:xfrm>
            <a:custGeom>
              <a:avLst/>
              <a:gdLst>
                <a:gd name="T0" fmla="*/ 12 w 21600"/>
                <a:gd name="T1" fmla="*/ 15 h 21600"/>
                <a:gd name="T2" fmla="*/ 18 w 21600"/>
                <a:gd name="T3" fmla="*/ 9 h 21600"/>
                <a:gd name="T4" fmla="*/ 12 w 21600"/>
                <a:gd name="T5" fmla="*/ 14 h 21600"/>
                <a:gd name="T6" fmla="*/ 1 w 21600"/>
                <a:gd name="T7" fmla="*/ 14 h 21600"/>
                <a:gd name="T8" fmla="*/ 1 w 21600"/>
                <a:gd name="T9" fmla="*/ 11 h 21600"/>
                <a:gd name="T10" fmla="*/ 5 w 21600"/>
                <a:gd name="T11" fmla="*/ 1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0 w 21600"/>
                <a:gd name="T19" fmla="*/ 3161 h 21600"/>
                <a:gd name="T20" fmla="*/ 18440 w 21600"/>
                <a:gd name="T21" fmla="*/ 18439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4291" y="17257"/>
                  </a:moveTo>
                  <a:cubicBezTo>
                    <a:pt x="6012" y="18993"/>
                    <a:pt x="8355" y="19968"/>
                    <a:pt x="10800" y="19968"/>
                  </a:cubicBezTo>
                  <a:cubicBezTo>
                    <a:pt x="15093" y="19968"/>
                    <a:pt x="18812" y="16989"/>
                    <a:pt x="19748" y="12798"/>
                  </a:cubicBezTo>
                  <a:lnTo>
                    <a:pt x="21340" y="13154"/>
                  </a:lnTo>
                  <a:cubicBezTo>
                    <a:pt x="20237" y="18090"/>
                    <a:pt x="15857" y="21599"/>
                    <a:pt x="10800" y="21599"/>
                  </a:cubicBezTo>
                  <a:cubicBezTo>
                    <a:pt x="7920" y="21599"/>
                    <a:pt x="5161" y="20450"/>
                    <a:pt x="3133" y="18406"/>
                  </a:cubicBezTo>
                  <a:lnTo>
                    <a:pt x="1216" y="20308"/>
                  </a:lnTo>
                  <a:lnTo>
                    <a:pt x="1235" y="15336"/>
                  </a:lnTo>
                  <a:lnTo>
                    <a:pt x="6207" y="15356"/>
                  </a:lnTo>
                  <a:lnTo>
                    <a:pt x="4291" y="17257"/>
                  </a:lnTo>
                  <a:close/>
                </a:path>
              </a:pathLst>
            </a:custGeom>
            <a:noFill/>
            <a:ln w="222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23555" name="Object 3"/>
            <p:cNvGraphicFramePr>
              <a:graphicFrameLocks noChangeAspect="1"/>
            </p:cNvGraphicFramePr>
            <p:nvPr/>
          </p:nvGraphicFramePr>
          <p:xfrm>
            <a:off x="2991" y="3473"/>
            <a:ext cx="2433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948" name="Equation" r:id="rId5" imgW="1422360" imgH="203040" progId="">
                    <p:embed/>
                  </p:oleObj>
                </mc:Choice>
                <mc:Fallback>
                  <p:oleObj name="Equation" r:id="rId5" imgW="1422360" imgH="203040" progId="">
                    <p:embed/>
                    <p:pic>
                      <p:nvPicPr>
                        <p:cNvPr id="235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1" y="3473"/>
                          <a:ext cx="2433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3" name="Text Box 1072"/>
            <p:cNvSpPr txBox="1">
              <a:spLocks noChangeArrowheads="1"/>
            </p:cNvSpPr>
            <p:nvPr/>
          </p:nvSpPr>
          <p:spPr bwMode="auto">
            <a:xfrm>
              <a:off x="384" y="3465"/>
              <a:ext cx="2592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en-US" sz="2800"/>
                <a:t>Recursive System Model:</a:t>
              </a:r>
            </a:p>
          </p:txBody>
        </p:sp>
      </p:grpSp>
      <p:sp>
        <p:nvSpPr>
          <p:cNvPr id="23571" name="Rectangle 1073"/>
          <p:cNvSpPr>
            <a:spLocks noChangeArrowheads="1"/>
          </p:cNvSpPr>
          <p:nvPr/>
        </p:nvSpPr>
        <p:spPr bwMode="auto">
          <a:xfrm>
            <a:off x="533400" y="3459163"/>
            <a:ext cx="2470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i="1">
                <a:solidFill>
                  <a:srgbClr val="131516"/>
                </a:solidFill>
                <a:latin typeface="Arial" charset="0"/>
                <a:ea typeface="Arial" charset="0"/>
                <a:cs typeface="Arial" charset="0"/>
              </a:rPr>
              <a:t>θ</a:t>
            </a:r>
            <a:r>
              <a:rPr lang="en-US" i="1">
                <a:solidFill>
                  <a:srgbClr val="131516"/>
                </a:solidFill>
                <a:latin typeface="Arial" charset="0"/>
              </a:rPr>
              <a:t> </a:t>
            </a:r>
            <a:r>
              <a:rPr lang="en-US">
                <a:solidFill>
                  <a:srgbClr val="131516"/>
                </a:solidFill>
                <a:latin typeface="Arial" charset="0"/>
              </a:rPr>
              <a:t>:     Model Parameters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6506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058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The Conditional Intensity Function</a:t>
            </a:r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228600" y="2895600"/>
            <a:ext cx="8458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Unified mathematical construct to model any neural spiking process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Generalizes Poisson rate function</a:t>
            </a:r>
          </a:p>
          <a:p>
            <a:pPr marL="342900" indent="-342900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Provides building blocks for data likelihood and posterior distributions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524000" y="1803400"/>
          <a:ext cx="610711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71" name="Equation" r:id="rId3" imgW="2552400" imgH="393480" progId="">
                  <p:embed/>
                </p:oleObj>
              </mc:Choice>
              <mc:Fallback>
                <p:oleObj name="Equation" r:id="rId3" imgW="2552400" imgH="393480" progId="">
                  <p:embed/>
                  <p:pic>
                    <p:nvPicPr>
                      <p:cNvPr id="266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803400"/>
                        <a:ext cx="6107113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762000" y="5334000"/>
          <a:ext cx="580231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72" name="Equation" r:id="rId5" imgW="2425680" imgH="228600" progId="">
                  <p:embed/>
                </p:oleObj>
              </mc:Choice>
              <mc:Fallback>
                <p:oleObj name="Equation" r:id="rId5" imgW="2425680" imgH="228600" progId="">
                  <p:embed/>
                  <p:pic>
                    <p:nvPicPr>
                      <p:cNvPr id="266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0"/>
                        <a:ext cx="5802313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1064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609600" marR="0" indent="-609600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609600" marR="0" indent="-609600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135481</TotalTime>
  <Words>1739</Words>
  <Application>Microsoft Macintosh PowerPoint</Application>
  <PresentationFormat>On-screen Show (4:3)</PresentationFormat>
  <Paragraphs>309</Paragraphs>
  <Slides>48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ＭＳ Ｐゴシック</vt:lpstr>
      <vt:lpstr>Arial</vt:lpstr>
      <vt:lpstr>AvantGarde Bk BT</vt:lpstr>
      <vt:lpstr>Calibri</vt:lpstr>
      <vt:lpstr>Cambria Math</vt:lpstr>
      <vt:lpstr>Century Gothic</vt:lpstr>
      <vt:lpstr>StarSymbol</vt:lpstr>
      <vt:lpstr>Times New Roman</vt:lpstr>
      <vt:lpstr>Default Design</vt:lpstr>
      <vt:lpstr>Equation</vt:lpstr>
      <vt:lpstr>PowerPoint Presentation</vt:lpstr>
      <vt:lpstr>PowerPoint Presentation</vt:lpstr>
      <vt:lpstr>A classic neuroscience experiment</vt:lpstr>
      <vt:lpstr>Features of some classical experiments</vt:lpstr>
      <vt:lpstr>A more recent neuroscience experiment</vt:lpstr>
      <vt:lpstr>Evolution of experimental and analytic approaches</vt:lpstr>
      <vt:lpstr>OUTLINE</vt:lpstr>
      <vt:lpstr>Stochastic Neural Modeling</vt:lpstr>
      <vt:lpstr>The Conditional Intensity Function</vt:lpstr>
      <vt:lpstr>Point process likelihood</vt:lpstr>
      <vt:lpstr>Generalized Linear Spiking Models</vt:lpstr>
      <vt:lpstr>Multivariate point process models for sorted neurons</vt:lpstr>
      <vt:lpstr>Spike Sorting</vt:lpstr>
      <vt:lpstr>Multivariate Point Process Model</vt:lpstr>
      <vt:lpstr>Multivariate point process likelihood</vt:lpstr>
      <vt:lpstr>Example: Directed connectivity in crab STG</vt:lpstr>
      <vt:lpstr>PowerPoint Presentation</vt:lpstr>
      <vt:lpstr>Granger causality (GC) analysis</vt:lpstr>
      <vt:lpstr>Model interpretation and assessment</vt:lpstr>
      <vt:lpstr>Model refinement</vt:lpstr>
      <vt:lpstr>Point process analysis</vt:lpstr>
      <vt:lpstr>PowerPoint Presentation</vt:lpstr>
      <vt:lpstr>Point process model reproduces rhythm</vt:lpstr>
      <vt:lpstr>Lessons from this case study</vt:lpstr>
      <vt:lpstr>Spike sorting issues</vt:lpstr>
      <vt:lpstr>PowerPoint Presentation</vt:lpstr>
      <vt:lpstr>PowerPoint Presentation</vt:lpstr>
      <vt:lpstr>An alternative approach</vt:lpstr>
      <vt:lpstr>Marked point process models</vt:lpstr>
      <vt:lpstr>Marked point process models</vt:lpstr>
      <vt:lpstr>A motivating problem: Awake Hippocampal Replay</vt:lpstr>
      <vt:lpstr>Experimental Challenge</vt:lpstr>
      <vt:lpstr>Marked point process models</vt:lpstr>
      <vt:lpstr>State Estimation</vt:lpstr>
      <vt:lpstr>The state-space paradigm</vt:lpstr>
      <vt:lpstr>Decoding filter</vt:lpstr>
      <vt:lpstr>Decoding – model comparison</vt:lpstr>
      <vt:lpstr>Improvement in decoding</vt:lpstr>
      <vt:lpstr>Improvement in decoding</vt:lpstr>
      <vt:lpstr>Improvement in decoding</vt:lpstr>
      <vt:lpstr>Clusterless decoding conclusions</vt:lpstr>
      <vt:lpstr>Back to motivating example (if there’s time)</vt:lpstr>
      <vt:lpstr>Decoding discrete replay features</vt:lpstr>
      <vt:lpstr>Real time decoding of discrete replay features</vt:lpstr>
      <vt:lpstr>Toward closed-loop interruption</vt:lpstr>
      <vt:lpstr>Applications of state space neural models</vt:lpstr>
      <vt:lpstr>Conclusions</vt:lpstr>
      <vt:lpstr>PowerPoint Presentation</vt:lpstr>
    </vt:vector>
  </TitlesOfParts>
  <Company>VMWare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Signal Filtering From Point Process Observations </dc:title>
  <dc:creator>tzvi</dc:creator>
  <cp:lastModifiedBy>Eden, Uri T</cp:lastModifiedBy>
  <cp:revision>421</cp:revision>
  <cp:lastPrinted>2018-03-09T21:13:08Z</cp:lastPrinted>
  <dcterms:created xsi:type="dcterms:W3CDTF">2014-03-07T17:46:51Z</dcterms:created>
  <dcterms:modified xsi:type="dcterms:W3CDTF">2023-06-01T15:33:27Z</dcterms:modified>
</cp:coreProperties>
</file>